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084" autoAdjust="0"/>
    <p:restoredTop sz="94646"/>
  </p:normalViewPr>
  <p:slideViewPr>
    <p:cSldViewPr snapToGrid="0">
      <p:cViewPr>
        <p:scale>
          <a:sx n="33" d="100"/>
          <a:sy n="33" d="100"/>
        </p:scale>
        <p:origin x="-904" y="1024"/>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30E09-C775-433D-992E-7CEDEBA4141F}" type="datetimeFigureOut">
              <a:rPr lang="en-US" smtClean="0"/>
              <a:t>12/19/19</a:t>
            </a:fld>
            <a:endParaRPr lang="en-US"/>
          </a:p>
        </p:txBody>
      </p:sp>
      <p:sp>
        <p:nvSpPr>
          <p:cNvPr id="4" name="Slide Image Placeholder 3"/>
          <p:cNvSpPr>
            <a:spLocks noGrp="1" noRot="1" noChangeAspect="1"/>
          </p:cNvSpPr>
          <p:nvPr>
            <p:ph type="sldImg" idx="2"/>
          </p:nvPr>
        </p:nvSpPr>
        <p:spPr>
          <a:xfrm>
            <a:off x="1543050" y="1143000"/>
            <a:ext cx="3771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A06D0-65B6-4425-8728-CD8F92842569}" type="slidenum">
              <a:rPr lang="en-US" smtClean="0"/>
              <a:t>‹#›</a:t>
            </a:fld>
            <a:endParaRPr lang="en-US"/>
          </a:p>
        </p:txBody>
      </p:sp>
    </p:spTree>
    <p:extLst>
      <p:ext uri="{BB962C8B-B14F-4D97-AF65-F5344CB8AC3E}">
        <p14:creationId xmlns:p14="http://schemas.microsoft.com/office/powerpoint/2010/main" val="233300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A06D0-65B6-4425-8728-CD8F92842569}" type="slidenum">
              <a:rPr lang="en-US" smtClean="0"/>
              <a:t>1</a:t>
            </a:fld>
            <a:endParaRPr lang="en-US"/>
          </a:p>
        </p:txBody>
      </p:sp>
    </p:spTree>
    <p:extLst>
      <p:ext uri="{BB962C8B-B14F-4D97-AF65-F5344CB8AC3E}">
        <p14:creationId xmlns:p14="http://schemas.microsoft.com/office/powerpoint/2010/main" val="102284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5622C6-BF3F-4E93-8553-D462B7818970}"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228134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622C6-BF3F-4E93-8553-D462B7818970}"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357399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622C6-BF3F-4E93-8553-D462B7818970}"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309530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622C6-BF3F-4E93-8553-D462B7818970}"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19984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5622C6-BF3F-4E93-8553-D462B7818970}"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294819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5622C6-BF3F-4E93-8553-D462B7818970}" type="datetimeFigureOut">
              <a:rPr lang="en-US" smtClean="0"/>
              <a:t>12/19/19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191537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5622C6-BF3F-4E93-8553-D462B7818970}" type="datetimeFigureOut">
              <a:rPr lang="en-US" smtClean="0"/>
              <a:t>12/19/19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384162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5622C6-BF3F-4E93-8553-D462B7818970}" type="datetimeFigureOut">
              <a:rPr lang="en-US" smtClean="0"/>
              <a:t>12/19/19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7198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622C6-BF3F-4E93-8553-D462B7818970}" type="datetimeFigureOut">
              <a:rPr lang="en-US" smtClean="0"/>
              <a:t>12/19/19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199636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A45622C6-BF3F-4E93-8553-D462B7818970}" type="datetimeFigureOut">
              <a:rPr lang="en-US" smtClean="0"/>
              <a:t>12/19/19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102993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A45622C6-BF3F-4E93-8553-D462B7818970}" type="datetimeFigureOut">
              <a:rPr lang="en-US" smtClean="0"/>
              <a:t>12/19/19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4173-DBD7-4F36-B26E-B489CD1F1F48}" type="slidenum">
              <a:rPr lang="en-US" smtClean="0"/>
              <a:t>‹#›</a:t>
            </a:fld>
            <a:endParaRPr lang="en-US"/>
          </a:p>
        </p:txBody>
      </p:sp>
    </p:spTree>
    <p:extLst>
      <p:ext uri="{BB962C8B-B14F-4D97-AF65-F5344CB8AC3E}">
        <p14:creationId xmlns:p14="http://schemas.microsoft.com/office/powerpoint/2010/main" val="24168543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A45622C6-BF3F-4E93-8553-D462B7818970}" type="datetimeFigureOut">
              <a:rPr lang="en-US" smtClean="0"/>
              <a:t>12/19/19</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71574173-DBD7-4F36-B26E-B489CD1F1F48}" type="slidenum">
              <a:rPr lang="en-US" smtClean="0"/>
              <a:t>‹#›</a:t>
            </a:fld>
            <a:endParaRPr lang="en-US"/>
          </a:p>
        </p:txBody>
      </p:sp>
    </p:spTree>
    <p:extLst>
      <p:ext uri="{BB962C8B-B14F-4D97-AF65-F5344CB8AC3E}">
        <p14:creationId xmlns:p14="http://schemas.microsoft.com/office/powerpoint/2010/main" val="1907116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creen Shot 2019-12-19 at 12.41.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815" y="29660930"/>
            <a:ext cx="5735220" cy="2021430"/>
          </a:xfrm>
          <a:prstGeom prst="rect">
            <a:avLst/>
          </a:prstGeom>
        </p:spPr>
      </p:pic>
      <p:pic>
        <p:nvPicPr>
          <p:cNvPr id="33" name="Picture 32" descr="Screen Shot 2019-12-19 at 12.34.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7964" y="26884383"/>
            <a:ext cx="16304416" cy="4191216"/>
          </a:xfrm>
          <a:prstGeom prst="rect">
            <a:avLst/>
          </a:prstGeom>
        </p:spPr>
      </p:pic>
      <p:sp>
        <p:nvSpPr>
          <p:cNvPr id="5" name="Rectangle 4"/>
          <p:cNvSpPr/>
          <p:nvPr/>
        </p:nvSpPr>
        <p:spPr>
          <a:xfrm>
            <a:off x="0" y="0"/>
            <a:ext cx="40233600" cy="585216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ounded Rectangle 1"/>
          <p:cNvSpPr/>
          <p:nvPr/>
        </p:nvSpPr>
        <p:spPr>
          <a:xfrm>
            <a:off x="664372" y="6545281"/>
            <a:ext cx="10460828" cy="1344747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grap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0439" y="22436273"/>
            <a:ext cx="11588343" cy="4546475"/>
          </a:xfrm>
          <a:prstGeom prst="rect">
            <a:avLst/>
          </a:prstGeom>
        </p:spPr>
      </p:pic>
      <p:sp>
        <p:nvSpPr>
          <p:cNvPr id="3" name="TextBox 2"/>
          <p:cNvSpPr txBox="1"/>
          <p:nvPr/>
        </p:nvSpPr>
        <p:spPr>
          <a:xfrm>
            <a:off x="4892040" y="572114"/>
            <a:ext cx="30449520" cy="5324535"/>
          </a:xfrm>
          <a:prstGeom prst="rect">
            <a:avLst/>
          </a:prstGeom>
          <a:noFill/>
        </p:spPr>
        <p:txBody>
          <a:bodyPr wrap="square" rtlCol="0">
            <a:spAutoFit/>
          </a:bodyPr>
          <a:lstStyle/>
          <a:p>
            <a:pPr algn="ctr"/>
            <a:r>
              <a:rPr lang="en-US" sz="8000" b="1" dirty="0"/>
              <a:t>A Model for Automating Thresholds in a Muscle Activity-Based </a:t>
            </a:r>
            <a:r>
              <a:rPr lang="en-US" sz="8000" b="1" dirty="0" err="1"/>
              <a:t>Exergaming</a:t>
            </a:r>
            <a:r>
              <a:rPr lang="en-US" sz="8000" b="1" dirty="0"/>
              <a:t> App</a:t>
            </a:r>
            <a:endParaRPr lang="en-US" sz="8000" b="1" dirty="0">
              <a:latin typeface="Times New Roman" panose="02020603050405020304" pitchFamily="18" charset="0"/>
              <a:cs typeface="Times New Roman" panose="02020603050405020304" pitchFamily="18" charset="0"/>
            </a:endParaRPr>
          </a:p>
          <a:p>
            <a:pPr algn="ctr"/>
            <a:r>
              <a:rPr lang="en-US" sz="6000" dirty="0">
                <a:latin typeface="Times New Roman" panose="02020603050405020304" pitchFamily="18" charset="0"/>
                <a:cs typeface="Times New Roman" panose="02020603050405020304" pitchFamily="18" charset="0"/>
              </a:rPr>
              <a:t>Abigail Garcia, James Enciso, Luis Lopez-Juarez, James Velasco, Padraic Castillo, Deborah Won</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Electrical and Computer Engineering</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California State University, Los Angeles</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572" y="685798"/>
            <a:ext cx="3664896" cy="455877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98855990"/>
              </p:ext>
            </p:extLst>
          </p:nvPr>
        </p:nvGraphicFramePr>
        <p:xfrm>
          <a:off x="12622452" y="17383304"/>
          <a:ext cx="8576869" cy="5067579"/>
        </p:xfrm>
        <a:graphic>
          <a:graphicData uri="http://schemas.openxmlformats.org/drawingml/2006/table">
            <a:tbl>
              <a:tblPr firstRow="1" firstCol="1" bandRow="1">
                <a:tableStyleId>{00A15C55-8517-42AA-B614-E9B94910E393}</a:tableStyleId>
              </a:tblPr>
              <a:tblGrid>
                <a:gridCol w="3702697">
                  <a:extLst>
                    <a:ext uri="{9D8B030D-6E8A-4147-A177-3AD203B41FA5}">
                      <a16:colId xmlns="" xmlns:a16="http://schemas.microsoft.com/office/drawing/2014/main" val="3683284568"/>
                    </a:ext>
                  </a:extLst>
                </a:gridCol>
                <a:gridCol w="1218543">
                  <a:extLst>
                    <a:ext uri="{9D8B030D-6E8A-4147-A177-3AD203B41FA5}">
                      <a16:colId xmlns="" xmlns:a16="http://schemas.microsoft.com/office/drawing/2014/main" val="1023281514"/>
                    </a:ext>
                  </a:extLst>
                </a:gridCol>
                <a:gridCol w="1218543">
                  <a:extLst>
                    <a:ext uri="{9D8B030D-6E8A-4147-A177-3AD203B41FA5}">
                      <a16:colId xmlns="" xmlns:a16="http://schemas.microsoft.com/office/drawing/2014/main" val="2407509187"/>
                    </a:ext>
                  </a:extLst>
                </a:gridCol>
                <a:gridCol w="1218543">
                  <a:extLst>
                    <a:ext uri="{9D8B030D-6E8A-4147-A177-3AD203B41FA5}">
                      <a16:colId xmlns="" xmlns:a16="http://schemas.microsoft.com/office/drawing/2014/main" val="2739495514"/>
                    </a:ext>
                  </a:extLst>
                </a:gridCol>
                <a:gridCol w="1218543">
                  <a:extLst>
                    <a:ext uri="{9D8B030D-6E8A-4147-A177-3AD203B41FA5}">
                      <a16:colId xmlns="" xmlns:a16="http://schemas.microsoft.com/office/drawing/2014/main" val="515304514"/>
                    </a:ext>
                  </a:extLst>
                </a:gridCol>
              </a:tblGrid>
              <a:tr h="600126">
                <a:tc gridSpan="5">
                  <a:txBody>
                    <a:bodyPr/>
                    <a:lstStyle/>
                    <a:p>
                      <a:pPr marL="0" marR="0" algn="ctr">
                        <a:spcBef>
                          <a:spcPts val="0"/>
                        </a:spcBef>
                        <a:spcAft>
                          <a:spcPts val="0"/>
                        </a:spcAft>
                      </a:pPr>
                      <a:r>
                        <a:rPr lang="en-US" sz="4000" dirty="0">
                          <a:solidFill>
                            <a:schemeClr val="tx1"/>
                          </a:solidFill>
                          <a:effectLst/>
                        </a:rPr>
                        <a:t>Goodness of Fit </a:t>
                      </a:r>
                      <a:r>
                        <a:rPr lang="en-US" sz="4000" dirty="0" smtClean="0">
                          <a:solidFill>
                            <a:schemeClr val="tx1"/>
                          </a:solidFill>
                          <a:effectLst/>
                        </a:rPr>
                        <a:t> R</a:t>
                      </a:r>
                      <a:r>
                        <a:rPr lang="en-US" sz="4000" baseline="30000" dirty="0" smtClean="0">
                          <a:solidFill>
                            <a:schemeClr val="tx1"/>
                          </a:solidFill>
                          <a:effectLst/>
                        </a:rPr>
                        <a:t>2</a:t>
                      </a:r>
                      <a:r>
                        <a:rPr lang="en-US" sz="4000" dirty="0" smtClean="0">
                          <a:solidFill>
                            <a:schemeClr val="tx1"/>
                          </a:solidFill>
                          <a:effectLst/>
                        </a:rPr>
                        <a:t> Values</a:t>
                      </a:r>
                      <a:endParaRPr lang="en-US" sz="4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9358830"/>
                  </a:ext>
                </a:extLst>
              </a:tr>
              <a:tr h="600126">
                <a:tc rowSpan="2">
                  <a:txBody>
                    <a:bodyPr/>
                    <a:lstStyle/>
                    <a:p>
                      <a:pPr marL="0" marR="0" algn="ctr">
                        <a:spcBef>
                          <a:spcPts val="0"/>
                        </a:spcBef>
                        <a:spcAft>
                          <a:spcPts val="0"/>
                        </a:spcAft>
                      </a:pPr>
                      <a:r>
                        <a:rPr lang="en-US" sz="4000" dirty="0">
                          <a:solidFill>
                            <a:schemeClr val="tx1"/>
                          </a:solidFill>
                          <a:effectLst/>
                        </a:rPr>
                        <a:t> </a:t>
                      </a:r>
                      <a:endParaRPr lang="en-US" sz="4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4000">
                          <a:effectLst/>
                        </a:rPr>
                        <a:t>Ant-Delt</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4000">
                          <a:effectLst/>
                        </a:rPr>
                        <a:t>Bicep</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895916297"/>
                  </a:ext>
                </a:extLst>
              </a:tr>
              <a:tr h="600126">
                <a:tc vMerge="1">
                  <a:txBody>
                    <a:bodyPr/>
                    <a:lstStyle/>
                    <a:p>
                      <a:endParaRPr lang="en-US"/>
                    </a:p>
                  </a:txBody>
                  <a:tcPr/>
                </a:tc>
                <a:tc>
                  <a:txBody>
                    <a:bodyPr/>
                    <a:lstStyle/>
                    <a:p>
                      <a:pPr marL="0" marR="0" algn="ctr">
                        <a:spcBef>
                          <a:spcPts val="0"/>
                        </a:spcBef>
                        <a:spcAft>
                          <a:spcPts val="0"/>
                        </a:spcAft>
                      </a:pPr>
                      <a:r>
                        <a:rPr lang="en-US" sz="4000" dirty="0">
                          <a:effectLst/>
                        </a:rPr>
                        <a:t>UT</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LT</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UT</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LT</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4188540183"/>
                  </a:ext>
                </a:extLst>
              </a:tr>
              <a:tr h="900189">
                <a:tc>
                  <a:txBody>
                    <a:bodyPr/>
                    <a:lstStyle/>
                    <a:p>
                      <a:pPr marL="0" marR="0">
                        <a:spcBef>
                          <a:spcPts val="0"/>
                        </a:spcBef>
                        <a:spcAft>
                          <a:spcPts val="0"/>
                        </a:spcAft>
                      </a:pPr>
                      <a:r>
                        <a:rPr lang="en-US" sz="4000" dirty="0">
                          <a:solidFill>
                            <a:schemeClr val="tx1"/>
                          </a:solidFill>
                          <a:effectLst/>
                        </a:rPr>
                        <a:t>Punches</a:t>
                      </a:r>
                      <a:endParaRPr lang="en-US" sz="4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dirty="0">
                          <a:effectLst/>
                        </a:rPr>
                        <a:t>0.68</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0.73</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0.61</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0.38</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111319557"/>
                  </a:ext>
                </a:extLst>
              </a:tr>
              <a:tr h="963802">
                <a:tc>
                  <a:txBody>
                    <a:bodyPr/>
                    <a:lstStyle/>
                    <a:p>
                      <a:pPr marL="0" marR="0">
                        <a:spcBef>
                          <a:spcPts val="0"/>
                        </a:spcBef>
                        <a:spcAft>
                          <a:spcPts val="0"/>
                        </a:spcAft>
                      </a:pPr>
                      <a:r>
                        <a:rPr lang="en-US" sz="4000">
                          <a:solidFill>
                            <a:schemeClr val="tx1"/>
                          </a:solidFill>
                          <a:effectLst/>
                        </a:rPr>
                        <a:t>Bicep Curls</a:t>
                      </a:r>
                      <a:endParaRPr lang="en-US" sz="4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dirty="0">
                          <a:effectLst/>
                        </a:rPr>
                        <a:t>0.97</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0.99</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0.55</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a:effectLst/>
                        </a:rPr>
                        <a:t>0.75</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2600048504"/>
                  </a:ext>
                </a:extLst>
              </a:tr>
              <a:tr h="1374788">
                <a:tc>
                  <a:txBody>
                    <a:bodyPr/>
                    <a:lstStyle/>
                    <a:p>
                      <a:pPr marL="0" marR="0">
                        <a:spcBef>
                          <a:spcPts val="0"/>
                        </a:spcBef>
                        <a:spcAft>
                          <a:spcPts val="0"/>
                        </a:spcAft>
                      </a:pPr>
                      <a:r>
                        <a:rPr lang="en-US" sz="4000" dirty="0">
                          <a:solidFill>
                            <a:schemeClr val="tx1"/>
                          </a:solidFill>
                          <a:effectLst/>
                        </a:rPr>
                        <a:t>Military Press</a:t>
                      </a:r>
                      <a:endParaRPr lang="en-US" sz="4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dirty="0">
                          <a:effectLst/>
                        </a:rPr>
                        <a:t>0.67</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dirty="0">
                          <a:effectLst/>
                        </a:rPr>
                        <a:t>1.00</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dirty="0">
                          <a:effectLst/>
                        </a:rPr>
                        <a:t>0.75</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4000" dirty="0">
                          <a:effectLst/>
                        </a:rPr>
                        <a:t>0.69</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943676238"/>
                  </a:ext>
                </a:extLst>
              </a:tr>
            </a:tbl>
          </a:graphicData>
        </a:graphic>
      </p:graphicFrame>
      <p:sp>
        <p:nvSpPr>
          <p:cNvPr id="8" name="Rectangle 7"/>
          <p:cNvSpPr/>
          <p:nvPr/>
        </p:nvSpPr>
        <p:spPr>
          <a:xfrm>
            <a:off x="21553011" y="17292477"/>
            <a:ext cx="6759368" cy="5016758"/>
          </a:xfrm>
          <a:prstGeom prst="rect">
            <a:avLst/>
          </a:prstGeom>
        </p:spPr>
        <p:txBody>
          <a:bodyPr wrap="square">
            <a:spAutoFit/>
          </a:bodyPr>
          <a:lstStyle/>
          <a:p>
            <a:r>
              <a:rPr lang="en-US" sz="3500" b="1" dirty="0">
                <a:latin typeface="Times New Roman" panose="02020603050405020304" pitchFamily="18" charset="0"/>
                <a:ea typeface="Times New Roman" panose="02020603050405020304" pitchFamily="18" charset="0"/>
              </a:rPr>
              <a:t>Table 1. </a:t>
            </a:r>
            <a:r>
              <a:rPr lang="en-US" sz="3500" dirty="0">
                <a:latin typeface="Times New Roman" panose="02020603050405020304" pitchFamily="18" charset="0"/>
                <a:ea typeface="Times New Roman" panose="02020603050405020304" pitchFamily="18" charset="0"/>
              </a:rPr>
              <a:t>Coefficient of determination </a:t>
            </a:r>
            <a:r>
              <a:rPr lang="en-US" sz="3500" dirty="0" smtClean="0">
                <a:latin typeface="Times New Roman" panose="02020603050405020304" pitchFamily="18" charset="0"/>
                <a:ea typeface="Times New Roman" panose="02020603050405020304" pitchFamily="18" charset="0"/>
              </a:rPr>
              <a:t>(</a:t>
            </a:r>
            <a:r>
              <a:rPr lang="en-US" sz="3600" dirty="0" smtClean="0"/>
              <a:t>R</a:t>
            </a:r>
            <a:r>
              <a:rPr lang="en-US" sz="3600" baseline="30000" dirty="0" smtClean="0"/>
              <a:t>2</a:t>
            </a:r>
            <a:r>
              <a:rPr lang="en-US" sz="3500" dirty="0" smtClean="0">
                <a:latin typeface="Times New Roman" panose="02020603050405020304" pitchFamily="18" charset="0"/>
                <a:ea typeface="Times New Roman" panose="02020603050405020304" pitchFamily="18" charset="0"/>
              </a:rPr>
              <a:t>) </a:t>
            </a:r>
            <a:r>
              <a:rPr lang="en-US" sz="3500" dirty="0">
                <a:latin typeface="Times New Roman" panose="02020603050405020304" pitchFamily="18" charset="0"/>
                <a:ea typeface="Times New Roman" panose="02020603050405020304" pitchFamily="18" charset="0"/>
              </a:rPr>
              <a:t>between EMG thresholds generated by the multiple linear regression model vs anthropometric and physiological (</a:t>
            </a:r>
            <a:r>
              <a:rPr lang="en-US" sz="3500" dirty="0">
                <a:latin typeface="Times New Roman" panose="02020603050405020304" pitchFamily="18" charset="0"/>
                <a:cs typeface="Times New Roman" panose="02020603050405020304" pitchFamily="18" charset="0"/>
              </a:rPr>
              <a:t>age, weight, height, and maximum heart rate</a:t>
            </a:r>
            <a:r>
              <a:rPr lang="en-US" sz="3500" dirty="0">
                <a:latin typeface="Times New Roman" panose="02020603050405020304" pitchFamily="18" charset="0"/>
                <a:ea typeface="Times New Roman" panose="02020603050405020304" pitchFamily="18" charset="0"/>
              </a:rPr>
              <a:t>) variables; for upper (UT) and lower (LT) thresholds for each of the three exercises.</a:t>
            </a:r>
            <a:endParaRPr lang="en-US" sz="3500" dirty="0">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11693068" y="6555001"/>
            <a:ext cx="16713200" cy="925894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759434" y="16278805"/>
            <a:ext cx="16713200" cy="1535384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6619" y="7024630"/>
            <a:ext cx="10082452" cy="12557284"/>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Background</a:t>
            </a:r>
          </a:p>
          <a:p>
            <a:pPr marL="571500"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Increasing prevalence of </a:t>
            </a:r>
            <a:r>
              <a:rPr lang="en-US" sz="3500" dirty="0" err="1">
                <a:latin typeface="Times New Roman" panose="02020603050405020304" pitchFamily="18" charset="0"/>
                <a:ea typeface="Times New Roman" panose="02020603050405020304" pitchFamily="18" charset="0"/>
              </a:rPr>
              <a:t>cardiometabolic</a:t>
            </a:r>
            <a:r>
              <a:rPr lang="en-US" sz="3500" dirty="0">
                <a:latin typeface="Times New Roman" panose="02020603050405020304" pitchFamily="18" charset="0"/>
                <a:ea typeface="Times New Roman" panose="02020603050405020304" pitchFamily="18" charset="0"/>
              </a:rPr>
              <a:t> disorders for people in wheelchairs</a:t>
            </a:r>
          </a:p>
          <a:p>
            <a:pPr marL="571500"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Common barriers to regular exercise for individuals who use wheelchairs due to lower limb mobility </a:t>
            </a:r>
            <a:r>
              <a:rPr lang="en-US" sz="3500" dirty="0" smtClean="0">
                <a:latin typeface="Times New Roman" panose="02020603050405020304" pitchFamily="18" charset="0"/>
                <a:ea typeface="Times New Roman" panose="02020603050405020304" pitchFamily="18" charset="0"/>
              </a:rPr>
              <a:t>impairment include:</a:t>
            </a:r>
            <a:endParaRPr lang="en-US" sz="3500" dirty="0">
              <a:latin typeface="Times New Roman" panose="02020603050405020304" pitchFamily="18" charset="0"/>
              <a:ea typeface="Times New Roman" panose="02020603050405020304" pitchFamily="18" charset="0"/>
            </a:endParaRPr>
          </a:p>
          <a:p>
            <a:pPr marL="1028700" lvl="1"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transportation</a:t>
            </a:r>
          </a:p>
          <a:p>
            <a:pPr marL="1028700" lvl="1"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finding accessible gym equipment</a:t>
            </a:r>
          </a:p>
          <a:p>
            <a:pPr marL="1028700" lvl="1"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access to physical therapy</a:t>
            </a:r>
          </a:p>
          <a:p>
            <a:pPr marL="571500"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Developed a mobile fitness </a:t>
            </a:r>
            <a:r>
              <a:rPr lang="en-US" sz="3500" dirty="0" smtClean="0">
                <a:latin typeface="Times New Roman" panose="02020603050405020304" pitchFamily="18" charset="0"/>
                <a:ea typeface="Times New Roman" panose="02020603050405020304" pitchFamily="18" charset="0"/>
              </a:rPr>
              <a:t>app (</a:t>
            </a:r>
            <a:r>
              <a:rPr lang="en-US" sz="3500" dirty="0">
                <a:latin typeface="Times New Roman" panose="02020603050405020304" pitchFamily="18" charset="0"/>
                <a:ea typeface="Times New Roman" panose="02020603050405020304" pitchFamily="18" charset="0"/>
              </a:rPr>
              <a:t>WOW-mobile)</a:t>
            </a:r>
          </a:p>
          <a:p>
            <a:pPr marL="1028700" lvl="1" indent="-571500">
              <a:buFont typeface="Arial" panose="020B0604020202020204" pitchFamily="34" charset="0"/>
              <a:buChar char="•"/>
            </a:pPr>
            <a:r>
              <a:rPr lang="en-US" sz="3500" dirty="0" smtClean="0">
                <a:latin typeface="Times New Roman" panose="02020603050405020304" pitchFamily="18" charset="0"/>
                <a:ea typeface="Times New Roman" panose="02020603050405020304" pitchFamily="18" charset="0"/>
              </a:rPr>
              <a:t>Interfaces with </a:t>
            </a:r>
            <a:r>
              <a:rPr lang="en-US" sz="3500" dirty="0">
                <a:latin typeface="Times New Roman" panose="02020603050405020304" pitchFamily="18" charset="0"/>
                <a:ea typeface="Times New Roman" panose="02020603050405020304" pitchFamily="18" charset="0"/>
              </a:rPr>
              <a:t>wireless sensors</a:t>
            </a:r>
          </a:p>
          <a:p>
            <a:pPr marL="1028700" lvl="1"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tracks physical activity levels</a:t>
            </a:r>
          </a:p>
          <a:p>
            <a:pPr marL="1028700" lvl="1"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3 “</a:t>
            </a:r>
            <a:r>
              <a:rPr lang="en-US" sz="3500" dirty="0" err="1">
                <a:latin typeface="Times New Roman" panose="02020603050405020304" pitchFamily="18" charset="0"/>
                <a:ea typeface="Times New Roman" panose="02020603050405020304" pitchFamily="18" charset="0"/>
              </a:rPr>
              <a:t>exergames</a:t>
            </a:r>
            <a:r>
              <a:rPr lang="en-US" sz="3500" dirty="0">
                <a:latin typeface="Times New Roman" panose="02020603050405020304" pitchFamily="18" charset="0"/>
                <a:ea typeface="Times New Roman" panose="02020603050405020304" pitchFamily="18" charset="0"/>
              </a:rPr>
              <a:t>” driven by muscle (EMG) activity, tailored for exercising in wheelchairs in the convenience of the user’s own home. </a:t>
            </a:r>
          </a:p>
          <a:p>
            <a:pPr marL="1485900" lvl="2"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Racing (spinning)</a:t>
            </a:r>
          </a:p>
          <a:p>
            <a:pPr marL="1485900" lvl="2"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Boxing (exchange)</a:t>
            </a:r>
          </a:p>
          <a:p>
            <a:pPr marL="1485900" lvl="2"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High striker (resistance arm band)</a:t>
            </a:r>
          </a:p>
          <a:p>
            <a:pPr marL="571500" indent="-571500">
              <a:buFont typeface="Arial" panose="020B0604020202020204" pitchFamily="34" charset="0"/>
              <a:buChar char="•"/>
            </a:pPr>
            <a:r>
              <a:rPr lang="en-US" sz="3500" dirty="0">
                <a:latin typeface="Times New Roman" panose="02020603050405020304" pitchFamily="18" charset="0"/>
                <a:ea typeface="Times New Roman" panose="02020603050405020304" pitchFamily="18" charset="0"/>
              </a:rPr>
              <a:t>User friendliness limited by need for calibrating thresholds before each session due to variability from session to session in precise electrode location, noise sources, and in level of user’s muscle conditioning. </a:t>
            </a:r>
            <a:endParaRPr lang="en-US" sz="3500" dirty="0"/>
          </a:p>
        </p:txBody>
      </p:sp>
      <p:sp>
        <p:nvSpPr>
          <p:cNvPr id="14" name="Rounded Rectangle 13"/>
          <p:cNvSpPr/>
          <p:nvPr/>
        </p:nvSpPr>
        <p:spPr>
          <a:xfrm>
            <a:off x="655454" y="20412903"/>
            <a:ext cx="10487262" cy="32670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64372" y="24145011"/>
            <a:ext cx="10460827" cy="744190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948532" y="17483202"/>
            <a:ext cx="10798496" cy="784623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9748882" y="17722973"/>
            <a:ext cx="938306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Discussion</a:t>
            </a:r>
          </a:p>
        </p:txBody>
      </p:sp>
      <p:sp>
        <p:nvSpPr>
          <p:cNvPr id="19" name="Rounded Rectangle 18"/>
          <p:cNvSpPr/>
          <p:nvPr/>
        </p:nvSpPr>
        <p:spPr>
          <a:xfrm>
            <a:off x="28948532" y="25646735"/>
            <a:ext cx="10823895" cy="388532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970730" y="25646735"/>
            <a:ext cx="938306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Conclusions</a:t>
            </a:r>
          </a:p>
        </p:txBody>
      </p:sp>
      <p:sp>
        <p:nvSpPr>
          <p:cNvPr id="23" name="Rounded Rectangle 22"/>
          <p:cNvSpPr/>
          <p:nvPr/>
        </p:nvSpPr>
        <p:spPr>
          <a:xfrm>
            <a:off x="28963152" y="29939080"/>
            <a:ext cx="10758475" cy="169356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723482" y="29819208"/>
            <a:ext cx="938306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Acknowledgements</a:t>
            </a:r>
          </a:p>
        </p:txBody>
      </p:sp>
      <p:sp>
        <p:nvSpPr>
          <p:cNvPr id="27" name="TextBox 26"/>
          <p:cNvSpPr txBox="1"/>
          <p:nvPr/>
        </p:nvSpPr>
        <p:spPr>
          <a:xfrm>
            <a:off x="1177852" y="24159835"/>
            <a:ext cx="938306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Methods</a:t>
            </a:r>
          </a:p>
        </p:txBody>
      </p:sp>
      <p:sp>
        <p:nvSpPr>
          <p:cNvPr id="26" name="TextBox 25">
            <a:extLst>
              <a:ext uri="{FF2B5EF4-FFF2-40B4-BE49-F238E27FC236}">
                <a16:creationId xmlns="" xmlns:a16="http://schemas.microsoft.com/office/drawing/2014/main" id="{890E92D6-C80B-F34E-AB45-06BB8807E262}"/>
              </a:ext>
            </a:extLst>
          </p:cNvPr>
          <p:cNvSpPr txBox="1"/>
          <p:nvPr/>
        </p:nvSpPr>
        <p:spPr>
          <a:xfrm>
            <a:off x="29529734" y="30348981"/>
            <a:ext cx="10094340" cy="1200329"/>
          </a:xfrm>
          <a:prstGeom prst="rect">
            <a:avLst/>
          </a:prstGeom>
          <a:noFill/>
        </p:spPr>
        <p:txBody>
          <a:bodyPr wrap="square" numCol="1"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CSUPERB Presidential Scholars Grant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Cal State Instructionally Related Activities grants</a:t>
            </a:r>
          </a:p>
        </p:txBody>
      </p:sp>
      <p:sp>
        <p:nvSpPr>
          <p:cNvPr id="13" name="TextBox 12"/>
          <p:cNvSpPr txBox="1"/>
          <p:nvPr/>
        </p:nvSpPr>
        <p:spPr>
          <a:xfrm>
            <a:off x="1131744" y="20481913"/>
            <a:ext cx="938306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Objective </a:t>
            </a:r>
          </a:p>
        </p:txBody>
      </p:sp>
      <p:sp>
        <p:nvSpPr>
          <p:cNvPr id="28" name="TextBox 27">
            <a:extLst>
              <a:ext uri="{FF2B5EF4-FFF2-40B4-BE49-F238E27FC236}">
                <a16:creationId xmlns="" xmlns:a16="http://schemas.microsoft.com/office/drawing/2014/main" id="{FCC9EEAA-2434-3148-BB64-0C0CCABA0A69}"/>
              </a:ext>
            </a:extLst>
          </p:cNvPr>
          <p:cNvSpPr txBox="1"/>
          <p:nvPr/>
        </p:nvSpPr>
        <p:spPr>
          <a:xfrm>
            <a:off x="885101" y="21179399"/>
            <a:ext cx="10257614" cy="2246769"/>
          </a:xfrm>
          <a:prstGeom prst="rect">
            <a:avLst/>
          </a:prstGeom>
          <a:noFill/>
        </p:spPr>
        <p:txBody>
          <a:bodyPr wrap="square" rtlCol="0">
            <a:spAutoFit/>
          </a:bodyPr>
          <a:lstStyle/>
          <a:p>
            <a:pPr marL="571500" indent="-571500">
              <a:buFont typeface="Arial" panose="020B0604020202020204" pitchFamily="34" charset="0"/>
              <a:buChar char="•"/>
            </a:pPr>
            <a:r>
              <a:rPr lang="en-US" sz="3500" dirty="0" smtClean="0">
                <a:latin typeface="Times New Roman" panose="02020603050405020304" pitchFamily="18" charset="0"/>
                <a:cs typeface="Times New Roman" panose="02020603050405020304" pitchFamily="18" charset="0"/>
              </a:rPr>
              <a:t>To drive </a:t>
            </a:r>
            <a:r>
              <a:rPr lang="en-US" sz="3500" dirty="0">
                <a:latin typeface="Times New Roman" panose="02020603050405020304" pitchFamily="18" charset="0"/>
                <a:cs typeface="Times New Roman" panose="02020603050405020304" pitchFamily="18" charset="0"/>
              </a:rPr>
              <a:t>the game engine of three different “exergames” </a:t>
            </a:r>
            <a:r>
              <a:rPr lang="en-US" sz="3500" dirty="0" smtClean="0">
                <a:latin typeface="Times New Roman" panose="02020603050405020304" pitchFamily="18" charset="0"/>
                <a:cs typeface="Times New Roman" panose="02020603050405020304" pitchFamily="18" charset="0"/>
              </a:rPr>
              <a:t>by </a:t>
            </a:r>
            <a:r>
              <a:rPr lang="en-US" sz="3500" dirty="0">
                <a:latin typeface="Times New Roman" panose="02020603050405020304" pitchFamily="18" charset="0"/>
                <a:cs typeface="Times New Roman" panose="02020603050405020304" pitchFamily="18" charset="0"/>
              </a:rPr>
              <a:t>automatically generating </a:t>
            </a:r>
            <a:r>
              <a:rPr lang="en-US" sz="3500" dirty="0" smtClean="0">
                <a:latin typeface="Times New Roman" panose="02020603050405020304" pitchFamily="18" charset="0"/>
                <a:cs typeface="Times New Roman" panose="02020603050405020304" pitchFamily="18" charset="0"/>
              </a:rPr>
              <a:t>user-specific </a:t>
            </a:r>
            <a:r>
              <a:rPr lang="en-US" sz="3500" dirty="0">
                <a:latin typeface="Times New Roman" panose="02020603050405020304" pitchFamily="18" charset="0"/>
                <a:cs typeface="Times New Roman" panose="02020603050405020304" pitchFamily="18" charset="0"/>
              </a:rPr>
              <a:t>thresholds for exercising in wheelchairs in the convenience of the user’s own </a:t>
            </a:r>
            <a:r>
              <a:rPr lang="en-US" sz="3500" dirty="0" smtClean="0">
                <a:latin typeface="Times New Roman" panose="02020603050405020304" pitchFamily="18" charset="0"/>
                <a:cs typeface="Times New Roman" panose="02020603050405020304" pitchFamily="18" charset="0"/>
              </a:rPr>
              <a:t>home.</a:t>
            </a:r>
            <a:endParaRPr lang="en-US" sz="35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C785C8B1-51E5-264B-8F43-5B7830BC71B8}"/>
              </a:ext>
            </a:extLst>
          </p:cNvPr>
          <p:cNvSpPr txBox="1"/>
          <p:nvPr/>
        </p:nvSpPr>
        <p:spPr>
          <a:xfrm>
            <a:off x="29774282" y="26549866"/>
            <a:ext cx="9627612"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Multiple linear regression based on user’s height, weight, age and  maximum heart rate can be used to automatically set user thresholds for EMG-based exergaming to make for a more user friendly mobile exergaming experience. </a:t>
            </a:r>
          </a:p>
        </p:txBody>
      </p:sp>
      <p:sp>
        <p:nvSpPr>
          <p:cNvPr id="32" name="TextBox 31">
            <a:extLst>
              <a:ext uri="{FF2B5EF4-FFF2-40B4-BE49-F238E27FC236}">
                <a16:creationId xmlns="" xmlns:a16="http://schemas.microsoft.com/office/drawing/2014/main" id="{5FB7156F-A4D1-4F4B-AA72-4800C0E15BA3}"/>
              </a:ext>
            </a:extLst>
          </p:cNvPr>
          <p:cNvSpPr txBox="1"/>
          <p:nvPr/>
        </p:nvSpPr>
        <p:spPr>
          <a:xfrm>
            <a:off x="1008847" y="25031597"/>
            <a:ext cx="10094340" cy="5478423"/>
          </a:xfrm>
          <a:prstGeom prst="rect">
            <a:avLst/>
          </a:prstGeom>
          <a:noFill/>
        </p:spPr>
        <p:txBody>
          <a:bodyPr wrap="square" rtlCol="0">
            <a:spAutoFit/>
          </a:bodyPr>
          <a:lstStyle/>
          <a:p>
            <a:pPr marL="571500" indent="-5715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Ten subjects performed </a:t>
            </a:r>
            <a:r>
              <a:rPr lang="en-US" sz="3500" dirty="0" smtClean="0">
                <a:latin typeface="Times New Roman" panose="02020603050405020304" pitchFamily="18" charset="0"/>
                <a:cs typeface="Times New Roman" panose="02020603050405020304" pitchFamily="18" charset="0"/>
              </a:rPr>
              <a:t>consistent exercises </a:t>
            </a:r>
            <a:r>
              <a:rPr lang="en-US" sz="3500" dirty="0">
                <a:latin typeface="Times New Roman" panose="02020603050405020304" pitchFamily="18" charset="0"/>
                <a:cs typeface="Times New Roman" panose="02020603050405020304" pitchFamily="18" charset="0"/>
              </a:rPr>
              <a:t>while wearing </a:t>
            </a:r>
            <a:r>
              <a:rPr lang="en-US" sz="3500" dirty="0" smtClean="0">
                <a:latin typeface="Times New Roman" panose="02020603050405020304" pitchFamily="18" charset="0"/>
                <a:cs typeface="Times New Roman" panose="02020603050405020304" pitchFamily="18" charset="0"/>
              </a:rPr>
              <a:t>sensors</a:t>
            </a:r>
            <a:r>
              <a:rPr lang="en-US" sz="3500" dirty="0">
                <a:latin typeface="Times New Roman" panose="02020603050405020304" pitchFamily="18" charset="0"/>
                <a:cs typeface="Times New Roman" panose="02020603050405020304" pitchFamily="18" charset="0"/>
              </a:rPr>
              <a:t>:</a:t>
            </a:r>
          </a:p>
          <a:p>
            <a:pPr marL="1028700" lvl="1" indent="-5715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Flexdot</a:t>
            </a:r>
            <a:r>
              <a:rPr lang="en-US" sz="3500" dirty="0">
                <a:latin typeface="Times New Roman" panose="02020603050405020304" pitchFamily="18" charset="0"/>
                <a:cs typeface="Times New Roman" panose="02020603050405020304" pitchFamily="18" charset="0"/>
              </a:rPr>
              <a:t> electromyography (EMG) sensor (</a:t>
            </a:r>
            <a:r>
              <a:rPr lang="en-US" sz="3500" dirty="0" err="1" smtClean="0">
                <a:latin typeface="Times New Roman" panose="02020603050405020304" pitchFamily="18" charset="0"/>
                <a:cs typeface="Times New Roman" panose="02020603050405020304" pitchFamily="18" charset="0"/>
              </a:rPr>
              <a:t>Dynofit</a:t>
            </a:r>
            <a:r>
              <a:rPr lang="en-US" sz="3500" dirty="0">
                <a:latin typeface="Times New Roman" panose="02020603050405020304" pitchFamily="18" charset="0"/>
                <a:cs typeface="Times New Roman" panose="02020603050405020304" pitchFamily="18" charset="0"/>
              </a:rPr>
              <a:t>, Inc.) on the bicep </a:t>
            </a:r>
            <a:r>
              <a:rPr lang="en-US" sz="3500" dirty="0" smtClean="0">
                <a:latin typeface="Times New Roman" panose="02020603050405020304" pitchFamily="18" charset="0"/>
                <a:cs typeface="Times New Roman" panose="02020603050405020304" pitchFamily="18" charset="0"/>
              </a:rPr>
              <a:t>and Anterior </a:t>
            </a:r>
            <a:r>
              <a:rPr lang="en-US" sz="3500" dirty="0">
                <a:latin typeface="Times New Roman" panose="02020603050405020304" pitchFamily="18" charset="0"/>
                <a:cs typeface="Times New Roman" panose="02020603050405020304" pitchFamily="18" charset="0"/>
              </a:rPr>
              <a:t>Deltoid</a:t>
            </a:r>
          </a:p>
          <a:p>
            <a:pPr marL="1028700" lvl="1" indent="-5715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Alpha, </a:t>
            </a:r>
            <a:r>
              <a:rPr lang="en-US" sz="3500" dirty="0" err="1">
                <a:latin typeface="Times New Roman" panose="02020603050405020304" pitchFamily="18" charset="0"/>
                <a:cs typeface="Times New Roman" panose="02020603050405020304" pitchFamily="18" charset="0"/>
              </a:rPr>
              <a:t>MioGlobal</a:t>
            </a:r>
            <a:r>
              <a:rPr lang="en-US" sz="3500" dirty="0">
                <a:latin typeface="Times New Roman" panose="02020603050405020304" pitchFamily="18" charset="0"/>
                <a:cs typeface="Times New Roman" panose="02020603050405020304" pitchFamily="18" charset="0"/>
              </a:rPr>
              <a:t>, Inc. – a wrist-worn heart rate monitor</a:t>
            </a:r>
          </a:p>
          <a:p>
            <a:pPr marL="571500" indent="-571500">
              <a:buFont typeface="Arial" panose="020B0604020202020204" pitchFamily="34" charset="0"/>
              <a:buChar char="•"/>
            </a:pPr>
            <a:r>
              <a:rPr lang="en-US" sz="3500" dirty="0" smtClean="0">
                <a:latin typeface="Times New Roman" panose="02020603050405020304" pitchFamily="18" charset="0"/>
                <a:cs typeface="Times New Roman" panose="02020603050405020304" pitchFamily="18" charset="0"/>
              </a:rPr>
              <a:t>Upper and lower thresholds were estimated using a linear regression derived from </a:t>
            </a:r>
            <a:r>
              <a:rPr lang="en-US" sz="3500" dirty="0">
                <a:latin typeface="Times New Roman" panose="02020603050405020304" pitchFamily="18" charset="0"/>
                <a:cs typeface="Times New Roman" panose="02020603050405020304" pitchFamily="18" charset="0"/>
              </a:rPr>
              <a:t>age, height, weight, max heart rate, and maximum voluntary contraction. </a:t>
            </a:r>
          </a:p>
        </p:txBody>
      </p:sp>
      <p:sp>
        <p:nvSpPr>
          <p:cNvPr id="34" name="TextBox 33">
            <a:extLst>
              <a:ext uri="{FF2B5EF4-FFF2-40B4-BE49-F238E27FC236}">
                <a16:creationId xmlns="" xmlns:a16="http://schemas.microsoft.com/office/drawing/2014/main" id="{D191F66D-430B-5A4D-92A6-BD34592C3DF2}"/>
              </a:ext>
            </a:extLst>
          </p:cNvPr>
          <p:cNvSpPr txBox="1"/>
          <p:nvPr/>
        </p:nvSpPr>
        <p:spPr>
          <a:xfrm>
            <a:off x="29566315" y="18430859"/>
            <a:ext cx="9896549" cy="7017306"/>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Linear regression of EMG thresholds vs. age, weight, height, and max HR, yields on average </a:t>
            </a:r>
            <a:r>
              <a:rPr lang="en-US" sz="3600" dirty="0" smtClean="0">
                <a:latin typeface="Times New Roman" panose="02020603050405020304" pitchFamily="18" charset="0"/>
                <a:cs typeface="Times New Roman" panose="02020603050405020304" pitchFamily="18" charset="0"/>
              </a:rPr>
              <a:t>76% </a:t>
            </a:r>
            <a:r>
              <a:rPr lang="en-US" sz="3600" dirty="0">
                <a:latin typeface="Times New Roman" panose="02020603050405020304" pitchFamily="18" charset="0"/>
                <a:cs typeface="Times New Roman" panose="02020603050405020304" pitchFamily="18" charset="0"/>
              </a:rPr>
              <a:t>accuracy, according to goodness of fit R</a:t>
            </a:r>
            <a:r>
              <a:rPr lang="en-US" sz="3600" baseline="30000" dirty="0">
                <a:latin typeface="Times New Roman" panose="02020603050405020304" pitchFamily="18" charset="0"/>
                <a:cs typeface="Times New Roman" panose="02020603050405020304" pitchFamily="18" charset="0"/>
              </a:rPr>
              <a:t>2  </a:t>
            </a:r>
            <a:r>
              <a:rPr lang="en-US" sz="3600" dirty="0">
                <a:latin typeface="Times New Roman" panose="02020603050405020304" pitchFamily="18" charset="0"/>
                <a:cs typeface="Times New Roman" panose="02020603050405020304" pitchFamily="18" charset="0"/>
              </a:rPr>
              <a:t>metric (range of 0.38 – 1.00)</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Regressions for the anterior deltoid consistently outperformed those for the bicep thresholds.</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Regressions for the resistance exercises (bicep curls and military press) outperformed the punching exercise.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When using thresholds derived from our model, the accuracy of EMG contraction detection across the test data was approximately 80%.</a:t>
            </a:r>
          </a:p>
          <a:p>
            <a:endParaRPr lang="en-US" dirty="0"/>
          </a:p>
        </p:txBody>
      </p:sp>
      <p:sp>
        <p:nvSpPr>
          <p:cNvPr id="16" name="Rounded Rectangle 15"/>
          <p:cNvSpPr/>
          <p:nvPr/>
        </p:nvSpPr>
        <p:spPr>
          <a:xfrm>
            <a:off x="28951237" y="6630838"/>
            <a:ext cx="10821190" cy="105652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arnivalgui.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22843" y="7108965"/>
            <a:ext cx="4414763" cy="6983047"/>
          </a:xfrm>
          <a:prstGeom prst="rect">
            <a:avLst/>
          </a:prstGeom>
        </p:spPr>
      </p:pic>
      <p:pic>
        <p:nvPicPr>
          <p:cNvPr id="29" name="Picture 28" descr="bicepTrackScreen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55009" y="7032893"/>
            <a:ext cx="3957512" cy="7035576"/>
          </a:xfrm>
          <a:prstGeom prst="rect">
            <a:avLst/>
          </a:prstGeom>
        </p:spPr>
      </p:pic>
      <p:sp>
        <p:nvSpPr>
          <p:cNvPr id="35" name="Rectangle 34"/>
          <p:cNvSpPr/>
          <p:nvPr/>
        </p:nvSpPr>
        <p:spPr>
          <a:xfrm>
            <a:off x="29516185" y="13833805"/>
            <a:ext cx="9967004" cy="2862322"/>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Figure 2</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Peak detection performance on EMG sample using predicted thresholds produced by </a:t>
            </a:r>
            <a:r>
              <a:rPr lang="en-US" sz="3600" dirty="0">
                <a:latin typeface="Times New Roman" panose="02020603050405020304" pitchFamily="18" charset="0"/>
                <a:cs typeface="Times New Roman" panose="02020603050405020304" pitchFamily="18" charset="0"/>
              </a:rPr>
              <a:t>our automated </a:t>
            </a:r>
            <a:r>
              <a:rPr lang="en-US" sz="3600" dirty="0" smtClean="0">
                <a:latin typeface="Times New Roman" panose="02020603050405020304" pitchFamily="18" charset="0"/>
                <a:cs typeface="Times New Roman" panose="02020603050405020304" pitchFamily="18" charset="0"/>
              </a:rPr>
              <a:t>process. </a:t>
            </a: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etected </a:t>
            </a:r>
            <a:r>
              <a:rPr lang="en-US" sz="3600" dirty="0" smtClean="0">
                <a:latin typeface="Times New Roman" panose="02020603050405020304" pitchFamily="18" charset="0"/>
                <a:cs typeface="Times New Roman" panose="02020603050405020304" pitchFamily="18" charset="0"/>
              </a:rPr>
              <a:t>contractions </a:t>
            </a:r>
            <a:r>
              <a:rPr lang="en-US" sz="3600" dirty="0" smtClean="0">
                <a:latin typeface="Times New Roman" panose="02020603050405020304" pitchFamily="18" charset="0"/>
                <a:cs typeface="Times New Roman" panose="02020603050405020304" pitchFamily="18" charset="0"/>
              </a:rPr>
              <a:t>are denoted by the dashed lines and false positives are indicated.</a:t>
            </a:r>
            <a:endParaRPr lang="en-US" sz="3600" dirty="0">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 xmlns:a16="http://schemas.microsoft.com/office/drawing/2014/main" id="{82645EE1-BE4B-5A4B-A575-1F34BBDCD7AE}"/>
              </a:ext>
            </a:extLst>
          </p:cNvPr>
          <p:cNvPicPr>
            <a:picLocks noChangeAspect="1"/>
          </p:cNvPicPr>
          <p:nvPr/>
        </p:nvPicPr>
        <p:blipFill rotWithShape="1">
          <a:blip r:embed="rId9">
            <a:extLst>
              <a:ext uri="{28A0092B-C50C-407E-A947-70E740481C1C}">
                <a14:useLocalDpi xmlns:a14="http://schemas.microsoft.com/office/drawing/2010/main" val="0"/>
              </a:ext>
            </a:extLst>
          </a:blip>
          <a:srcRect l="3827" t="8115" r="20786"/>
          <a:stretch/>
        </p:blipFill>
        <p:spPr>
          <a:xfrm>
            <a:off x="29859253" y="7311994"/>
            <a:ext cx="8854283" cy="6568490"/>
          </a:xfrm>
          <a:prstGeom prst="rect">
            <a:avLst/>
          </a:prstGeom>
        </p:spPr>
      </p:pic>
      <p:pic>
        <p:nvPicPr>
          <p:cNvPr id="30" name="Picture 29" descr="boxing_stage1_bice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95239" y="7046627"/>
            <a:ext cx="4067430" cy="7230986"/>
          </a:xfrm>
          <a:prstGeom prst="rect">
            <a:avLst/>
          </a:prstGeom>
        </p:spPr>
      </p:pic>
      <p:sp>
        <p:nvSpPr>
          <p:cNvPr id="42" name="Rectangle 41"/>
          <p:cNvSpPr/>
          <p:nvPr/>
        </p:nvSpPr>
        <p:spPr>
          <a:xfrm>
            <a:off x="13032111" y="14245654"/>
            <a:ext cx="14133223" cy="120032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Figure </a:t>
            </a:r>
            <a:r>
              <a:rPr lang="en-US" sz="3600" b="1" dirty="0" smtClean="0">
                <a:latin typeface="Times New Roman" panose="02020603050405020304" pitchFamily="18" charset="0"/>
                <a:cs typeface="Times New Roman" panose="02020603050405020304" pitchFamily="18" charset="0"/>
              </a:rPr>
              <a:t>1. </a:t>
            </a:r>
            <a:r>
              <a:rPr lang="en-US" sz="3600" dirty="0" smtClean="0">
                <a:latin typeface="Times New Roman" panose="02020603050405020304" pitchFamily="18" charset="0"/>
                <a:cs typeface="Times New Roman" panose="02020603050405020304" pitchFamily="18" charset="0"/>
              </a:rPr>
              <a:t>Screenshots of three </a:t>
            </a:r>
            <a:r>
              <a:rPr lang="en-US" sz="3600" dirty="0" err="1" smtClean="0">
                <a:latin typeface="Times New Roman" panose="02020603050405020304" pitchFamily="18" charset="0"/>
                <a:cs typeface="Times New Roman" panose="02020603050405020304" pitchFamily="18" charset="0"/>
              </a:rPr>
              <a:t>exergames</a:t>
            </a:r>
            <a:r>
              <a:rPr lang="en-US" sz="3600" dirty="0" smtClean="0">
                <a:latin typeface="Times New Roman" panose="02020603050405020304" pitchFamily="18" charset="0"/>
                <a:cs typeface="Times New Roman" panose="02020603050405020304" pitchFamily="18" charset="0"/>
              </a:rPr>
              <a:t>; track game (left), boxing game (center), high striker game (right)</a:t>
            </a:r>
            <a:endParaRPr lang="en-US" sz="3600" dirty="0">
              <a:latin typeface="Times New Roman" panose="02020603050405020304" pitchFamily="18" charset="0"/>
              <a:cs typeface="Times New Roman" panose="02020603050405020304" pitchFamily="18" charset="0"/>
            </a:endParaRPr>
          </a:p>
        </p:txBody>
      </p:sp>
      <p:sp>
        <p:nvSpPr>
          <p:cNvPr id="44" name="Rectangle 43"/>
          <p:cNvSpPr/>
          <p:nvPr/>
        </p:nvSpPr>
        <p:spPr>
          <a:xfrm>
            <a:off x="12431094" y="23371436"/>
            <a:ext cx="6463881" cy="2785378"/>
          </a:xfrm>
          <a:prstGeom prst="rect">
            <a:avLst/>
          </a:prstGeom>
        </p:spPr>
        <p:txBody>
          <a:bodyPr wrap="square">
            <a:spAutoFit/>
          </a:bodyPr>
          <a:lstStyle/>
          <a:p>
            <a:r>
              <a:rPr lang="en-US" sz="3500" b="1" dirty="0">
                <a:latin typeface="Times New Roman" panose="02020603050405020304" pitchFamily="18" charset="0"/>
                <a:ea typeface="Times New Roman" panose="02020603050405020304" pitchFamily="18" charset="0"/>
              </a:rPr>
              <a:t>Table </a:t>
            </a:r>
            <a:r>
              <a:rPr lang="en-US" sz="3500" b="1" dirty="0" smtClean="0">
                <a:latin typeface="Times New Roman" panose="02020603050405020304" pitchFamily="18" charset="0"/>
                <a:ea typeface="Times New Roman" panose="02020603050405020304" pitchFamily="18" charset="0"/>
              </a:rPr>
              <a:t>2 and Figure 3. </a:t>
            </a:r>
            <a:r>
              <a:rPr lang="en-US" sz="3500" dirty="0" smtClean="0">
                <a:latin typeface="Times New Roman" panose="02020603050405020304" pitchFamily="18" charset="0"/>
                <a:ea typeface="Times New Roman" panose="02020603050405020304" pitchFamily="18" charset="0"/>
              </a:rPr>
              <a:t> </a:t>
            </a:r>
            <a:r>
              <a:rPr lang="en-US" sz="3500" dirty="0" smtClean="0">
                <a:latin typeface="Times New Roman" panose="02020603050405020304" pitchFamily="18" charset="0"/>
                <a:ea typeface="Times New Roman" panose="02020603050405020304" pitchFamily="18" charset="0"/>
              </a:rPr>
              <a:t>Algorithm Performance breakdown by exercise type using estimated thresholds validated on their data sets for bicep and anterior deltoid</a:t>
            </a:r>
            <a:endParaRPr lang="en-US"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3522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577</Words>
  <Application>Microsoft Macintosh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Cal State 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 Deborah S.</dc:creator>
  <cp:lastModifiedBy>Apple</cp:lastModifiedBy>
  <cp:revision>122</cp:revision>
  <dcterms:created xsi:type="dcterms:W3CDTF">2019-09-30T00:22:26Z</dcterms:created>
  <dcterms:modified xsi:type="dcterms:W3CDTF">2019-12-19T22:36:02Z</dcterms:modified>
</cp:coreProperties>
</file>