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084" autoAdjust="0"/>
    <p:restoredTop sz="94646"/>
  </p:normalViewPr>
  <p:slideViewPr>
    <p:cSldViewPr snapToGrid="0">
      <p:cViewPr>
        <p:scale>
          <a:sx n="31" d="100"/>
          <a:sy n="31" d="100"/>
        </p:scale>
        <p:origin x="1224" y="-16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430E09-C775-433D-992E-7CEDEBA4141F}" type="datetimeFigureOut">
              <a:rPr lang="en-US" smtClean="0"/>
              <a:t>10/2/19</a:t>
            </a:fld>
            <a:endParaRPr lang="en-US"/>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DA06D0-65B6-4425-8728-CD8F92842569}" type="slidenum">
              <a:rPr lang="en-US" smtClean="0"/>
              <a:t>‹#›</a:t>
            </a:fld>
            <a:endParaRPr lang="en-US"/>
          </a:p>
        </p:txBody>
      </p:sp>
    </p:spTree>
    <p:extLst>
      <p:ext uri="{BB962C8B-B14F-4D97-AF65-F5344CB8AC3E}">
        <p14:creationId xmlns:p14="http://schemas.microsoft.com/office/powerpoint/2010/main" val="2333002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DA06D0-65B6-4425-8728-CD8F92842569}" type="slidenum">
              <a:rPr lang="en-US" smtClean="0"/>
              <a:t>1</a:t>
            </a:fld>
            <a:endParaRPr lang="en-US"/>
          </a:p>
        </p:txBody>
      </p:sp>
    </p:spTree>
    <p:extLst>
      <p:ext uri="{BB962C8B-B14F-4D97-AF65-F5344CB8AC3E}">
        <p14:creationId xmlns:p14="http://schemas.microsoft.com/office/powerpoint/2010/main" val="1022843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5622C6-BF3F-4E93-8553-D462B7818970}" type="datetimeFigureOut">
              <a:rPr lang="en-US" smtClean="0"/>
              <a:t>10/2/19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228134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5622C6-BF3F-4E93-8553-D462B7818970}" type="datetimeFigureOut">
              <a:rPr lang="en-US" smtClean="0"/>
              <a:t>10/2/19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3573997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5622C6-BF3F-4E93-8553-D462B7818970}" type="datetimeFigureOut">
              <a:rPr lang="en-US" smtClean="0"/>
              <a:t>10/2/19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3095301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5622C6-BF3F-4E93-8553-D462B7818970}" type="datetimeFigureOut">
              <a:rPr lang="en-US" smtClean="0"/>
              <a:t>10/2/19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1998465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solidFill>
              </a:defRPr>
            </a:lvl1pPr>
            <a:lvl2pPr marL="2011680" indent="0">
              <a:buNone/>
              <a:defRPr sz="880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5622C6-BF3F-4E93-8553-D462B7818970}" type="datetimeFigureOut">
              <a:rPr lang="en-US" smtClean="0"/>
              <a:t>10/2/19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294819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5622C6-BF3F-4E93-8553-D462B7818970}" type="datetimeFigureOut">
              <a:rPr lang="en-US" smtClean="0"/>
              <a:t>10/2/19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1915371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5622C6-BF3F-4E93-8553-D462B7818970}" type="datetimeFigureOut">
              <a:rPr lang="en-US" smtClean="0"/>
              <a:t>10/2/19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3841628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5622C6-BF3F-4E93-8553-D462B7818970}" type="datetimeFigureOut">
              <a:rPr lang="en-US" smtClean="0"/>
              <a:t>10/2/19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71981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5622C6-BF3F-4E93-8553-D462B7818970}" type="datetimeFigureOut">
              <a:rPr lang="en-US" smtClean="0"/>
              <a:t>10/2/19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1996366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Edit Master text styles</a:t>
            </a:r>
          </a:p>
        </p:txBody>
      </p:sp>
      <p:sp>
        <p:nvSpPr>
          <p:cNvPr id="5" name="Date Placeholder 4"/>
          <p:cNvSpPr>
            <a:spLocks noGrp="1"/>
          </p:cNvSpPr>
          <p:nvPr>
            <p:ph type="dt" sz="half" idx="10"/>
          </p:nvPr>
        </p:nvSpPr>
        <p:spPr/>
        <p:txBody>
          <a:bodyPr/>
          <a:lstStyle/>
          <a:p>
            <a:fld id="{A45622C6-BF3F-4E93-8553-D462B7818970}" type="datetimeFigureOut">
              <a:rPr lang="en-US" smtClean="0"/>
              <a:t>10/2/19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1029933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Edit Master text styles</a:t>
            </a:r>
          </a:p>
        </p:txBody>
      </p:sp>
      <p:sp>
        <p:nvSpPr>
          <p:cNvPr id="5" name="Date Placeholder 4"/>
          <p:cNvSpPr>
            <a:spLocks noGrp="1"/>
          </p:cNvSpPr>
          <p:nvPr>
            <p:ph type="dt" sz="half" idx="10"/>
          </p:nvPr>
        </p:nvSpPr>
        <p:spPr/>
        <p:txBody>
          <a:bodyPr/>
          <a:lstStyle/>
          <a:p>
            <a:fld id="{A45622C6-BF3F-4E93-8553-D462B7818970}" type="datetimeFigureOut">
              <a:rPr lang="en-US" smtClean="0"/>
              <a:t>10/2/19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74173-DBD7-4F36-B26E-B489CD1F1F48}" type="slidenum">
              <a:rPr lang="en-US" smtClean="0"/>
              <a:t>‹#›</a:t>
            </a:fld>
            <a:endParaRPr lang="en-US"/>
          </a:p>
        </p:txBody>
      </p:sp>
    </p:spTree>
    <p:extLst>
      <p:ext uri="{BB962C8B-B14F-4D97-AF65-F5344CB8AC3E}">
        <p14:creationId xmlns:p14="http://schemas.microsoft.com/office/powerpoint/2010/main" val="2416854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75000"/>
                  </a:schemeClr>
                </a:solidFill>
              </a:defRPr>
            </a:lvl1pPr>
          </a:lstStyle>
          <a:p>
            <a:fld id="{A45622C6-BF3F-4E93-8553-D462B7818970}" type="datetimeFigureOut">
              <a:rPr lang="en-US" smtClean="0"/>
              <a:t>10/2/19</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75000"/>
                  </a:schemeClr>
                </a:solidFill>
              </a:defRPr>
            </a:lvl1pPr>
          </a:lstStyle>
          <a:p>
            <a:fld id="{71574173-DBD7-4F36-B26E-B489CD1F1F48}" type="slidenum">
              <a:rPr lang="en-US" smtClean="0"/>
              <a:t>‹#›</a:t>
            </a:fld>
            <a:endParaRPr lang="en-US"/>
          </a:p>
        </p:txBody>
      </p:sp>
    </p:spTree>
    <p:extLst>
      <p:ext uri="{BB962C8B-B14F-4D97-AF65-F5344CB8AC3E}">
        <p14:creationId xmlns:p14="http://schemas.microsoft.com/office/powerpoint/2010/main" val="1907116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40233600" cy="5852160"/>
          </a:xfrm>
          <a:prstGeom prst="rect">
            <a:avLst/>
          </a:prstGeom>
          <a:gradFill flip="none" rotWithShape="1">
            <a:gsLst>
              <a:gs pos="0">
                <a:srgbClr val="FFCC00">
                  <a:shade val="30000"/>
                  <a:satMod val="115000"/>
                </a:srgbClr>
              </a:gs>
              <a:gs pos="50000">
                <a:srgbClr val="FFCC00">
                  <a:shade val="67500"/>
                  <a:satMod val="115000"/>
                </a:srgbClr>
              </a:gs>
              <a:gs pos="100000">
                <a:srgbClr val="FFCC0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Rounded Rectangle 1"/>
          <p:cNvSpPr/>
          <p:nvPr/>
        </p:nvSpPr>
        <p:spPr>
          <a:xfrm>
            <a:off x="664372" y="6545281"/>
            <a:ext cx="10460828" cy="14207648"/>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892040" y="918470"/>
            <a:ext cx="30449520" cy="4093428"/>
          </a:xfrm>
          <a:prstGeom prst="rect">
            <a:avLst/>
          </a:prstGeom>
          <a:noFill/>
        </p:spPr>
        <p:txBody>
          <a:bodyPr wrap="square" rtlCol="0">
            <a:spAutoFit/>
          </a:bodyPr>
          <a:lstStyle/>
          <a:p>
            <a:pPr algn="ctr"/>
            <a:r>
              <a:rPr lang="en-US" sz="8000" b="1" dirty="0">
                <a:latin typeface="Times New Roman" panose="02020603050405020304" pitchFamily="18" charset="0"/>
                <a:cs typeface="Times New Roman" panose="02020603050405020304" pitchFamily="18" charset="0"/>
              </a:rPr>
              <a:t>Automating Threshold Calibration for EMG-based Exergaming</a:t>
            </a:r>
            <a:endParaRPr lang="en-US" sz="8000" dirty="0">
              <a:latin typeface="Times New Roman" panose="02020603050405020304" pitchFamily="18" charset="0"/>
              <a:cs typeface="Times New Roman" panose="02020603050405020304" pitchFamily="18" charset="0"/>
            </a:endParaRPr>
          </a:p>
          <a:p>
            <a:pPr algn="ctr"/>
            <a:r>
              <a:rPr lang="en-US" sz="6000" dirty="0">
                <a:latin typeface="Times New Roman" panose="02020603050405020304" pitchFamily="18" charset="0"/>
                <a:cs typeface="Times New Roman" panose="02020603050405020304" pitchFamily="18" charset="0"/>
              </a:rPr>
              <a:t>Abigail Garcia, James Enciso, Luis Lopez-Juarez, James Velasco, Padraic Castillo, Deborah Won</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Electrical and Computer Engineering</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California State University, Los Angeles</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572" y="685798"/>
            <a:ext cx="3664896" cy="4558773"/>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4178333269"/>
              </p:ext>
            </p:extLst>
          </p:nvPr>
        </p:nvGraphicFramePr>
        <p:xfrm>
          <a:off x="12841934" y="20474466"/>
          <a:ext cx="14702130" cy="7770037"/>
        </p:xfrm>
        <a:graphic>
          <a:graphicData uri="http://schemas.openxmlformats.org/drawingml/2006/table">
            <a:tbl>
              <a:tblPr firstRow="1" firstCol="1" bandRow="1">
                <a:tableStyleId>{00A15C55-8517-42AA-B614-E9B94910E393}</a:tableStyleId>
              </a:tblPr>
              <a:tblGrid>
                <a:gridCol w="6347018">
                  <a:extLst>
                    <a:ext uri="{9D8B030D-6E8A-4147-A177-3AD203B41FA5}">
                      <a16:colId xmlns:a16="http://schemas.microsoft.com/office/drawing/2014/main" val="3683284568"/>
                    </a:ext>
                  </a:extLst>
                </a:gridCol>
                <a:gridCol w="2088778">
                  <a:extLst>
                    <a:ext uri="{9D8B030D-6E8A-4147-A177-3AD203B41FA5}">
                      <a16:colId xmlns:a16="http://schemas.microsoft.com/office/drawing/2014/main" val="1023281514"/>
                    </a:ext>
                  </a:extLst>
                </a:gridCol>
                <a:gridCol w="2088778">
                  <a:extLst>
                    <a:ext uri="{9D8B030D-6E8A-4147-A177-3AD203B41FA5}">
                      <a16:colId xmlns:a16="http://schemas.microsoft.com/office/drawing/2014/main" val="2407509187"/>
                    </a:ext>
                  </a:extLst>
                </a:gridCol>
                <a:gridCol w="2088778">
                  <a:extLst>
                    <a:ext uri="{9D8B030D-6E8A-4147-A177-3AD203B41FA5}">
                      <a16:colId xmlns:a16="http://schemas.microsoft.com/office/drawing/2014/main" val="2739495514"/>
                    </a:ext>
                  </a:extLst>
                </a:gridCol>
                <a:gridCol w="2088778">
                  <a:extLst>
                    <a:ext uri="{9D8B030D-6E8A-4147-A177-3AD203B41FA5}">
                      <a16:colId xmlns:a16="http://schemas.microsoft.com/office/drawing/2014/main" val="515304514"/>
                    </a:ext>
                  </a:extLst>
                </a:gridCol>
              </a:tblGrid>
              <a:tr h="1021567">
                <a:tc gridSpan="5">
                  <a:txBody>
                    <a:bodyPr/>
                    <a:lstStyle/>
                    <a:p>
                      <a:pPr marL="0" marR="0" algn="ctr">
                        <a:spcBef>
                          <a:spcPts val="0"/>
                        </a:spcBef>
                        <a:spcAft>
                          <a:spcPts val="0"/>
                        </a:spcAft>
                      </a:pPr>
                      <a:r>
                        <a:rPr lang="en-US" sz="4000" dirty="0">
                          <a:solidFill>
                            <a:schemeClr val="tx1"/>
                          </a:solidFill>
                          <a:effectLst/>
                        </a:rPr>
                        <a:t>Goodness of Fit  R</a:t>
                      </a:r>
                      <a:r>
                        <a:rPr lang="en-US" sz="4000" baseline="30000" dirty="0">
                          <a:solidFill>
                            <a:schemeClr val="tx1"/>
                          </a:solidFill>
                          <a:effectLst/>
                        </a:rPr>
                        <a:t>2</a:t>
                      </a:r>
                      <a:r>
                        <a:rPr lang="en-US" sz="4000" dirty="0">
                          <a:solidFill>
                            <a:schemeClr val="tx1"/>
                          </a:solidFill>
                          <a:effectLst/>
                        </a:rPr>
                        <a:t> Values</a:t>
                      </a:r>
                      <a:endParaRPr lang="en-US" sz="4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358830"/>
                  </a:ext>
                </a:extLst>
              </a:tr>
              <a:tr h="1021567">
                <a:tc rowSpan="2">
                  <a:txBody>
                    <a:bodyPr/>
                    <a:lstStyle/>
                    <a:p>
                      <a:pPr marL="0" marR="0" algn="ctr">
                        <a:spcBef>
                          <a:spcPts val="0"/>
                        </a:spcBef>
                        <a:spcAft>
                          <a:spcPts val="0"/>
                        </a:spcAft>
                      </a:pPr>
                      <a:r>
                        <a:rPr lang="en-US" sz="4000" dirty="0">
                          <a:solidFill>
                            <a:schemeClr val="tx1"/>
                          </a:solidFill>
                          <a:effectLst/>
                        </a:rPr>
                        <a:t> </a:t>
                      </a:r>
                      <a:endParaRPr lang="en-US" sz="4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marL="0" marR="0" algn="ctr">
                        <a:spcBef>
                          <a:spcPts val="0"/>
                        </a:spcBef>
                        <a:spcAft>
                          <a:spcPts val="0"/>
                        </a:spcAft>
                      </a:pPr>
                      <a:r>
                        <a:rPr lang="en-US" sz="4000">
                          <a:effectLst/>
                        </a:rPr>
                        <a:t>Ant-Delt</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spcBef>
                          <a:spcPts val="0"/>
                        </a:spcBef>
                        <a:spcAft>
                          <a:spcPts val="0"/>
                        </a:spcAft>
                      </a:pPr>
                      <a:r>
                        <a:rPr lang="en-US" sz="4000">
                          <a:effectLst/>
                        </a:rPr>
                        <a:t>Bicep</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895916297"/>
                  </a:ext>
                </a:extLst>
              </a:tr>
              <a:tr h="1021567">
                <a:tc vMerge="1">
                  <a:txBody>
                    <a:bodyPr/>
                    <a:lstStyle/>
                    <a:p>
                      <a:endParaRPr lang="en-US"/>
                    </a:p>
                  </a:txBody>
                  <a:tcPr/>
                </a:tc>
                <a:tc>
                  <a:txBody>
                    <a:bodyPr/>
                    <a:lstStyle/>
                    <a:p>
                      <a:pPr marL="0" marR="0" algn="ctr">
                        <a:spcBef>
                          <a:spcPts val="0"/>
                        </a:spcBef>
                        <a:spcAft>
                          <a:spcPts val="0"/>
                        </a:spcAft>
                      </a:pPr>
                      <a:r>
                        <a:rPr lang="en-US" sz="4000">
                          <a:effectLst/>
                        </a:rPr>
                        <a:t>UT</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a:effectLst/>
                        </a:rPr>
                        <a:t>LT</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a:effectLst/>
                        </a:rPr>
                        <a:t>UT</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a:effectLst/>
                        </a:rPr>
                        <a:t>LT</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188540183"/>
                  </a:ext>
                </a:extLst>
              </a:tr>
              <a:tr h="1532350">
                <a:tc>
                  <a:txBody>
                    <a:bodyPr/>
                    <a:lstStyle/>
                    <a:p>
                      <a:pPr marL="0" marR="0">
                        <a:spcBef>
                          <a:spcPts val="0"/>
                        </a:spcBef>
                        <a:spcAft>
                          <a:spcPts val="0"/>
                        </a:spcAft>
                      </a:pPr>
                      <a:r>
                        <a:rPr lang="en-US" sz="4000">
                          <a:solidFill>
                            <a:schemeClr val="tx1"/>
                          </a:solidFill>
                          <a:effectLst/>
                        </a:rPr>
                        <a:t>Punches</a:t>
                      </a:r>
                      <a:endParaRPr lang="en-US" sz="40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dirty="0">
                          <a:effectLst/>
                        </a:rPr>
                        <a:t>0.68</a:t>
                      </a:r>
                      <a:endParaRPr lang="en-US" sz="4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a:effectLst/>
                        </a:rPr>
                        <a:t>0.73</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a:effectLst/>
                        </a:rPr>
                        <a:t>0.61</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a:effectLst/>
                        </a:rPr>
                        <a:t>0.38</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11319557"/>
                  </a:ext>
                </a:extLst>
              </a:tr>
              <a:tr h="1640636">
                <a:tc>
                  <a:txBody>
                    <a:bodyPr/>
                    <a:lstStyle/>
                    <a:p>
                      <a:pPr marL="0" marR="0">
                        <a:spcBef>
                          <a:spcPts val="0"/>
                        </a:spcBef>
                        <a:spcAft>
                          <a:spcPts val="0"/>
                        </a:spcAft>
                      </a:pPr>
                      <a:r>
                        <a:rPr lang="en-US" sz="4000">
                          <a:solidFill>
                            <a:schemeClr val="tx1"/>
                          </a:solidFill>
                          <a:effectLst/>
                        </a:rPr>
                        <a:t>Bicep Curls</a:t>
                      </a:r>
                      <a:endParaRPr lang="en-US" sz="40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dirty="0">
                          <a:effectLst/>
                        </a:rPr>
                        <a:t>0.97</a:t>
                      </a:r>
                      <a:endParaRPr lang="en-US" sz="4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a:effectLst/>
                        </a:rPr>
                        <a:t>0.99</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a:effectLst/>
                        </a:rPr>
                        <a:t>0.55</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a:effectLst/>
                        </a:rPr>
                        <a:t>0.75</a:t>
                      </a:r>
                      <a:endParaRPr lang="en-US" sz="40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00048504"/>
                  </a:ext>
                </a:extLst>
              </a:tr>
              <a:tr h="1532350">
                <a:tc>
                  <a:txBody>
                    <a:bodyPr/>
                    <a:lstStyle/>
                    <a:p>
                      <a:pPr marL="0" marR="0">
                        <a:spcBef>
                          <a:spcPts val="0"/>
                        </a:spcBef>
                        <a:spcAft>
                          <a:spcPts val="0"/>
                        </a:spcAft>
                      </a:pPr>
                      <a:r>
                        <a:rPr lang="en-US" sz="4000" dirty="0">
                          <a:solidFill>
                            <a:schemeClr val="tx1"/>
                          </a:solidFill>
                          <a:effectLst/>
                        </a:rPr>
                        <a:t>Military Press</a:t>
                      </a:r>
                      <a:endParaRPr lang="en-US" sz="4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dirty="0">
                          <a:effectLst/>
                        </a:rPr>
                        <a:t>0.67</a:t>
                      </a:r>
                      <a:endParaRPr lang="en-US" sz="4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dirty="0">
                          <a:effectLst/>
                        </a:rPr>
                        <a:t>1.00</a:t>
                      </a:r>
                      <a:endParaRPr lang="en-US" sz="4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dirty="0">
                          <a:effectLst/>
                        </a:rPr>
                        <a:t>0.75</a:t>
                      </a:r>
                      <a:endParaRPr lang="en-US" sz="4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4000" dirty="0">
                          <a:effectLst/>
                        </a:rPr>
                        <a:t>0.69</a:t>
                      </a:r>
                      <a:endParaRPr lang="en-US" sz="4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43676238"/>
                  </a:ext>
                </a:extLst>
              </a:tr>
            </a:tbl>
          </a:graphicData>
        </a:graphic>
      </p:graphicFrame>
      <p:sp>
        <p:nvSpPr>
          <p:cNvPr id="8" name="Rectangle 7"/>
          <p:cNvSpPr/>
          <p:nvPr/>
        </p:nvSpPr>
        <p:spPr>
          <a:xfrm>
            <a:off x="12816534" y="28640822"/>
            <a:ext cx="14702131" cy="2308324"/>
          </a:xfrm>
          <a:prstGeom prst="rect">
            <a:avLst/>
          </a:prstGeom>
        </p:spPr>
        <p:txBody>
          <a:bodyPr wrap="square">
            <a:spAutoFit/>
          </a:bodyPr>
          <a:lstStyle/>
          <a:p>
            <a:r>
              <a:rPr lang="en-US" sz="3600" b="1" dirty="0">
                <a:latin typeface="Times New Roman" panose="02020603050405020304" pitchFamily="18" charset="0"/>
                <a:ea typeface="Times New Roman" panose="02020603050405020304" pitchFamily="18" charset="0"/>
              </a:rPr>
              <a:t>Table 1. </a:t>
            </a:r>
            <a:r>
              <a:rPr lang="en-US" sz="3600" dirty="0">
                <a:latin typeface="Times New Roman" panose="02020603050405020304" pitchFamily="18" charset="0"/>
                <a:ea typeface="Times New Roman" panose="02020603050405020304" pitchFamily="18" charset="0"/>
              </a:rPr>
              <a:t>Coefficient of determination (R^2 ) between EMG thresholds generated by the multiple linear regression model vs anthropometric and physiological (</a:t>
            </a:r>
            <a:r>
              <a:rPr lang="en-US" sz="3600" dirty="0">
                <a:latin typeface="Times New Roman" panose="02020603050405020304" pitchFamily="18" charset="0"/>
                <a:cs typeface="Times New Roman" panose="02020603050405020304" pitchFamily="18" charset="0"/>
              </a:rPr>
              <a:t>age, weight, height, and maximum heart rate</a:t>
            </a:r>
            <a:r>
              <a:rPr lang="en-US" sz="3600" dirty="0">
                <a:latin typeface="Times New Roman" panose="02020603050405020304" pitchFamily="18" charset="0"/>
                <a:ea typeface="Times New Roman" panose="02020603050405020304" pitchFamily="18" charset="0"/>
              </a:rPr>
              <a:t>) variables; for upper (UT) and lower (LT) thresholds for each of the three exercises.</a:t>
            </a:r>
            <a:endParaRPr lang="en-US" sz="3600" dirty="0">
              <a:effectLst/>
              <a:latin typeface="Times New Roman" panose="02020603050405020304" pitchFamily="18" charset="0"/>
              <a:ea typeface="Times New Roman" panose="02020603050405020304" pitchFamily="18" charset="0"/>
            </a:endParaRPr>
          </a:p>
        </p:txBody>
      </p:sp>
      <p:grpSp>
        <p:nvGrpSpPr>
          <p:cNvPr id="9" name="Group 8"/>
          <p:cNvGrpSpPr/>
          <p:nvPr/>
        </p:nvGrpSpPr>
        <p:grpSpPr>
          <a:xfrm>
            <a:off x="11811000" y="6770631"/>
            <a:ext cx="16713200" cy="12397360"/>
            <a:chOff x="11836400" y="6291282"/>
            <a:chExt cx="16713200" cy="12397360"/>
          </a:xfrm>
        </p:grpSpPr>
        <p:pic>
          <p:nvPicPr>
            <p:cNvPr id="1026" name="Picture 2" descr="ktAntDeltCarnivalUsingModeledThreshold"/>
            <p:cNvPicPr>
              <a:picLocks noChangeAspect="1" noChangeArrowheads="1"/>
            </p:cNvPicPr>
            <p:nvPr/>
          </p:nvPicPr>
          <p:blipFill rotWithShape="1">
            <a:blip r:embed="rId4">
              <a:extLst>
                <a:ext uri="{28A0092B-C50C-407E-A947-70E740481C1C}">
                  <a14:useLocalDpi xmlns:a14="http://schemas.microsoft.com/office/drawing/2010/main" val="0"/>
                </a:ext>
              </a:extLst>
            </a:blip>
            <a:srcRect r="5081"/>
            <a:stretch/>
          </p:blipFill>
          <p:spPr bwMode="auto">
            <a:xfrm>
              <a:off x="13240867" y="6952745"/>
              <a:ext cx="13955065" cy="9131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3240867" y="16215381"/>
              <a:ext cx="14702131" cy="1754326"/>
            </a:xfrm>
            <a:prstGeom prst="rect">
              <a:avLst/>
            </a:prstGeom>
          </p:spPr>
          <p:txBody>
            <a:bodyPr wrap="square">
              <a:spAutoFit/>
            </a:bodyPr>
            <a:lstStyle/>
            <a:p>
              <a:r>
                <a:rPr lang="en-US" sz="3600" b="1" dirty="0">
                  <a:latin typeface="Times New Roman" panose="02020603050405020304" pitchFamily="18" charset="0"/>
                  <a:ea typeface="Times New Roman" panose="02020603050405020304" pitchFamily="18" charset="0"/>
                </a:rPr>
                <a:t>Figure 1. </a:t>
              </a:r>
              <a:r>
                <a:rPr lang="en-US" sz="3600" dirty="0">
                  <a:latin typeface="Times New Roman" panose="02020603050405020304" pitchFamily="18" charset="0"/>
                  <a:ea typeface="Times New Roman" panose="02020603050405020304" pitchFamily="18" charset="0"/>
                </a:rPr>
                <a:t>Example showing the EMG from one participant (solid) with the starts (vertical dashed blue lines) and ends (vertical dotted red lines) of the detected contractions based on automatically determined thresholds.</a:t>
              </a:r>
              <a:endParaRPr lang="en-US" sz="3600" dirty="0">
                <a:effectLst/>
                <a:latin typeface="Times New Roman" panose="02020603050405020304" pitchFamily="18" charset="0"/>
                <a:ea typeface="Times New Roman" panose="02020603050405020304" pitchFamily="18" charset="0"/>
              </a:endParaRPr>
            </a:p>
          </p:txBody>
        </p:sp>
        <p:sp>
          <p:nvSpPr>
            <p:cNvPr id="10" name="Rounded Rectangle 9"/>
            <p:cNvSpPr/>
            <p:nvPr/>
          </p:nvSpPr>
          <p:spPr>
            <a:xfrm>
              <a:off x="11836400" y="6291282"/>
              <a:ext cx="16713200" cy="1239736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ounded Rectangle 10"/>
          <p:cNvSpPr/>
          <p:nvPr/>
        </p:nvSpPr>
        <p:spPr>
          <a:xfrm>
            <a:off x="11836400" y="19366548"/>
            <a:ext cx="16713200" cy="12266098"/>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64372" y="7024630"/>
            <a:ext cx="10460827" cy="13449836"/>
          </a:xfrm>
          <a:prstGeom prst="rect">
            <a:avLst/>
          </a:prstGeom>
        </p:spPr>
        <p:txBody>
          <a:bodyPr wrap="square">
            <a:spAutoFit/>
          </a:bodyPr>
          <a:lstStyle/>
          <a:p>
            <a:pPr algn="ctr"/>
            <a:r>
              <a:rPr lang="en-US" sz="4000" b="1" dirty="0">
                <a:latin typeface="Times New Roman" panose="02020603050405020304" pitchFamily="18" charset="0"/>
                <a:ea typeface="Times New Roman" panose="02020603050405020304" pitchFamily="18" charset="0"/>
              </a:rPr>
              <a:t>Background</a:t>
            </a:r>
          </a:p>
          <a:p>
            <a:pPr marL="571500"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Increasing prevalence of </a:t>
            </a:r>
            <a:r>
              <a:rPr lang="en-US" sz="3600" dirty="0" err="1">
                <a:latin typeface="Times New Roman" panose="02020603050405020304" pitchFamily="18" charset="0"/>
                <a:ea typeface="Times New Roman" panose="02020603050405020304" pitchFamily="18" charset="0"/>
              </a:rPr>
              <a:t>cardiometabolic</a:t>
            </a:r>
            <a:r>
              <a:rPr lang="en-US" sz="3600" dirty="0">
                <a:latin typeface="Times New Roman" panose="02020603050405020304" pitchFamily="18" charset="0"/>
                <a:ea typeface="Times New Roman" panose="02020603050405020304" pitchFamily="18" charset="0"/>
              </a:rPr>
              <a:t> disorders for people in wheelchairs</a:t>
            </a:r>
          </a:p>
          <a:p>
            <a:pPr marL="571500"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Common barriers to regular exercise for individuals who use wheelchairs due to lower limb mobility impairment:</a:t>
            </a:r>
          </a:p>
          <a:p>
            <a:pPr marL="1028700" lvl="1"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transportation</a:t>
            </a:r>
          </a:p>
          <a:p>
            <a:pPr marL="1028700" lvl="1"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finding accessible gym equipment</a:t>
            </a:r>
          </a:p>
          <a:p>
            <a:pPr marL="1028700" lvl="1"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access to physical therapy</a:t>
            </a:r>
          </a:p>
          <a:p>
            <a:pPr marL="571500"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Developed a mobile fitness application (WOW-mobile)</a:t>
            </a:r>
          </a:p>
          <a:p>
            <a:pPr marL="1028700" lvl="1"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communicates with wireless sensors</a:t>
            </a:r>
          </a:p>
          <a:p>
            <a:pPr marL="1028700" lvl="1"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tracks physical activity levels</a:t>
            </a:r>
          </a:p>
          <a:p>
            <a:pPr marL="1028700" lvl="1"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3 “</a:t>
            </a:r>
            <a:r>
              <a:rPr lang="en-US" sz="3600" dirty="0" err="1">
                <a:latin typeface="Times New Roman" panose="02020603050405020304" pitchFamily="18" charset="0"/>
                <a:ea typeface="Times New Roman" panose="02020603050405020304" pitchFamily="18" charset="0"/>
              </a:rPr>
              <a:t>exergames</a:t>
            </a:r>
            <a:r>
              <a:rPr lang="en-US" sz="3600" dirty="0">
                <a:latin typeface="Times New Roman" panose="02020603050405020304" pitchFamily="18" charset="0"/>
                <a:ea typeface="Times New Roman" panose="02020603050405020304" pitchFamily="18" charset="0"/>
              </a:rPr>
              <a:t>” driven by muscle (EMG) activity, tailored for exercising in wheelchairs in the convenience of the user’s own home. </a:t>
            </a:r>
          </a:p>
          <a:p>
            <a:pPr marL="1485900" lvl="2"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Racing (spinning)</a:t>
            </a:r>
          </a:p>
          <a:p>
            <a:pPr marL="1485900" lvl="2"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Boxing (exchange)</a:t>
            </a:r>
          </a:p>
          <a:p>
            <a:pPr marL="1485900" lvl="2"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High striker (resistance arm band)</a:t>
            </a:r>
          </a:p>
          <a:p>
            <a:pPr marL="571500" indent="-571500">
              <a:buFont typeface="Arial" panose="020B0604020202020204" pitchFamily="34" charset="0"/>
              <a:buChar char="•"/>
            </a:pPr>
            <a:r>
              <a:rPr lang="en-US" sz="3600" dirty="0">
                <a:latin typeface="Times New Roman" panose="02020603050405020304" pitchFamily="18" charset="0"/>
                <a:ea typeface="Times New Roman" panose="02020603050405020304" pitchFamily="18" charset="0"/>
              </a:rPr>
              <a:t>User friendliness limited by need for calibrating thresholds before each session due to variability from session to session in precise electrode location, noise sources, and in level of user’s muscle conditioning. </a:t>
            </a:r>
            <a:endParaRPr lang="en-US" sz="3600" dirty="0"/>
          </a:p>
        </p:txBody>
      </p:sp>
      <p:sp>
        <p:nvSpPr>
          <p:cNvPr id="14" name="Rounded Rectangle 13"/>
          <p:cNvSpPr/>
          <p:nvPr/>
        </p:nvSpPr>
        <p:spPr>
          <a:xfrm>
            <a:off x="613572" y="21232278"/>
            <a:ext cx="10511627" cy="2843075"/>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664372" y="24554702"/>
            <a:ext cx="10460827" cy="7077944"/>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008847" y="21137413"/>
            <a:ext cx="9383066"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Objective </a:t>
            </a:r>
          </a:p>
        </p:txBody>
      </p:sp>
      <p:sp>
        <p:nvSpPr>
          <p:cNvPr id="17" name="Rounded Rectangle 16"/>
          <p:cNvSpPr/>
          <p:nvPr/>
        </p:nvSpPr>
        <p:spPr>
          <a:xfrm>
            <a:off x="28948532" y="17483202"/>
            <a:ext cx="10798496" cy="7846239"/>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29748882" y="17722973"/>
            <a:ext cx="9383066" cy="707886"/>
          </a:xfrm>
          <a:prstGeom prst="rect">
            <a:avLst/>
          </a:prstGeom>
          <a:noFill/>
        </p:spPr>
        <p:txBody>
          <a:bodyPr wrap="square" rtlCol="0">
            <a:spAutoFit/>
          </a:bodyPr>
          <a:lstStyle/>
          <a:p>
            <a:pPr algn="ctr"/>
            <a:r>
              <a:rPr lang="en-US" sz="4000" b="1" dirty="0">
                <a:latin typeface="Times New Roman" panose="02020603050405020304" pitchFamily="18" charset="0"/>
                <a:cs typeface="Times New Roman" panose="02020603050405020304" pitchFamily="18" charset="0"/>
              </a:rPr>
              <a:t>Discussion</a:t>
            </a:r>
          </a:p>
        </p:txBody>
      </p:sp>
      <p:sp>
        <p:nvSpPr>
          <p:cNvPr id="19" name="Rounded Rectangle 18"/>
          <p:cNvSpPr/>
          <p:nvPr/>
        </p:nvSpPr>
        <p:spPr>
          <a:xfrm>
            <a:off x="28948532" y="25646735"/>
            <a:ext cx="10823895" cy="3885325"/>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9970730" y="25646735"/>
            <a:ext cx="9383066" cy="707886"/>
          </a:xfrm>
          <a:prstGeom prst="rect">
            <a:avLst/>
          </a:prstGeom>
          <a:noFill/>
        </p:spPr>
        <p:txBody>
          <a:bodyPr wrap="square" rtlCol="0">
            <a:spAutoFit/>
          </a:bodyPr>
          <a:lstStyle/>
          <a:p>
            <a:pPr algn="ctr"/>
            <a:r>
              <a:rPr lang="en-US" sz="4000" b="1" dirty="0">
                <a:latin typeface="Times New Roman" panose="02020603050405020304" pitchFamily="18" charset="0"/>
                <a:cs typeface="Times New Roman" panose="02020603050405020304" pitchFamily="18" charset="0"/>
              </a:rPr>
              <a:t>Conclusions</a:t>
            </a:r>
          </a:p>
        </p:txBody>
      </p:sp>
      <p:sp>
        <p:nvSpPr>
          <p:cNvPr id="23" name="Rounded Rectangle 22"/>
          <p:cNvSpPr/>
          <p:nvPr/>
        </p:nvSpPr>
        <p:spPr>
          <a:xfrm>
            <a:off x="28963152" y="29939080"/>
            <a:ext cx="10758475" cy="1693565"/>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9723482" y="29819208"/>
            <a:ext cx="9383066" cy="707886"/>
          </a:xfrm>
          <a:prstGeom prst="rect">
            <a:avLst/>
          </a:prstGeom>
          <a:noFill/>
        </p:spPr>
        <p:txBody>
          <a:bodyPr wrap="square" rtlCol="0">
            <a:spAutoFit/>
          </a:bodyPr>
          <a:lstStyle/>
          <a:p>
            <a:pPr algn="ctr"/>
            <a:r>
              <a:rPr lang="en-US" sz="4000" b="1" dirty="0">
                <a:latin typeface="Times New Roman" panose="02020603050405020304" pitchFamily="18" charset="0"/>
                <a:cs typeface="Times New Roman" panose="02020603050405020304" pitchFamily="18" charset="0"/>
              </a:rPr>
              <a:t>Acknowledgements</a:t>
            </a:r>
          </a:p>
        </p:txBody>
      </p:sp>
      <p:sp>
        <p:nvSpPr>
          <p:cNvPr id="27" name="TextBox 26"/>
          <p:cNvSpPr txBox="1"/>
          <p:nvPr/>
        </p:nvSpPr>
        <p:spPr>
          <a:xfrm>
            <a:off x="1177852" y="24692432"/>
            <a:ext cx="9383066"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Methods</a:t>
            </a:r>
          </a:p>
        </p:txBody>
      </p:sp>
      <p:sp>
        <p:nvSpPr>
          <p:cNvPr id="26" name="TextBox 25">
            <a:extLst>
              <a:ext uri="{FF2B5EF4-FFF2-40B4-BE49-F238E27FC236}">
                <a16:creationId xmlns:a16="http://schemas.microsoft.com/office/drawing/2014/main" id="{890E92D6-C80B-F34E-AB45-06BB8807E262}"/>
              </a:ext>
            </a:extLst>
          </p:cNvPr>
          <p:cNvSpPr txBox="1"/>
          <p:nvPr/>
        </p:nvSpPr>
        <p:spPr>
          <a:xfrm>
            <a:off x="29529734" y="30348981"/>
            <a:ext cx="10094340" cy="1200329"/>
          </a:xfrm>
          <a:prstGeom prst="rect">
            <a:avLst/>
          </a:prstGeom>
          <a:noFill/>
        </p:spPr>
        <p:txBody>
          <a:bodyPr wrap="square" numCol="1" rtlCol="0">
            <a:spAutoFit/>
          </a:bodyPr>
          <a:lstStyle/>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CSUPERB Presidential Scholars Grant</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Cal State Instructionally Related Activities grants</a:t>
            </a:r>
          </a:p>
        </p:txBody>
      </p:sp>
      <p:sp>
        <p:nvSpPr>
          <p:cNvPr id="28" name="TextBox 27">
            <a:extLst>
              <a:ext uri="{FF2B5EF4-FFF2-40B4-BE49-F238E27FC236}">
                <a16:creationId xmlns:a16="http://schemas.microsoft.com/office/drawing/2014/main" id="{FCC9EEAA-2434-3148-BB64-0C0CCABA0A69}"/>
              </a:ext>
            </a:extLst>
          </p:cNvPr>
          <p:cNvSpPr txBox="1"/>
          <p:nvPr/>
        </p:nvSpPr>
        <p:spPr>
          <a:xfrm>
            <a:off x="613572" y="21630055"/>
            <a:ext cx="10707283" cy="2862322"/>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Drive the game engine of three different “exergames” tailored by automatically generating user specific  thresholds for exercising in wheelchairs in the convenience of the user’s own home .</a:t>
            </a:r>
          </a:p>
          <a:p>
            <a:pPr marL="571500" indent="-571500">
              <a:buFont typeface="Arial" panose="020B0604020202020204" pitchFamily="34" charset="0"/>
              <a:buChar char="•"/>
            </a:pPr>
            <a:endParaRPr lang="en-US" sz="3600" dirty="0">
              <a:latin typeface="Times New Roman" panose="02020603050405020304" pitchFamily="18" charset="0"/>
              <a:cs typeface="Times New Roman" panose="02020603050405020304" pitchFamily="18" charset="0"/>
            </a:endParaRPr>
          </a:p>
        </p:txBody>
      </p:sp>
      <p:sp>
        <p:nvSpPr>
          <p:cNvPr id="31" name="TextBox 30">
            <a:extLst>
              <a:ext uri="{FF2B5EF4-FFF2-40B4-BE49-F238E27FC236}">
                <a16:creationId xmlns:a16="http://schemas.microsoft.com/office/drawing/2014/main" id="{C785C8B1-51E5-264B-8F43-5B7830BC71B8}"/>
              </a:ext>
            </a:extLst>
          </p:cNvPr>
          <p:cNvSpPr txBox="1"/>
          <p:nvPr/>
        </p:nvSpPr>
        <p:spPr>
          <a:xfrm>
            <a:off x="29774282" y="26549866"/>
            <a:ext cx="9627612" cy="2862322"/>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Multiple linear regression based on user’s height, weight, age and  maximum heart rate can be used to automatically set user thresholds for EMG-based exergaming to make for a more user friendly mobile exergaming experience. </a:t>
            </a:r>
          </a:p>
        </p:txBody>
      </p:sp>
      <p:sp>
        <p:nvSpPr>
          <p:cNvPr id="32" name="TextBox 31">
            <a:extLst>
              <a:ext uri="{FF2B5EF4-FFF2-40B4-BE49-F238E27FC236}">
                <a16:creationId xmlns:a16="http://schemas.microsoft.com/office/drawing/2014/main" id="{5FB7156F-A4D1-4F4B-AA72-4800C0E15BA3}"/>
              </a:ext>
            </a:extLst>
          </p:cNvPr>
          <p:cNvSpPr txBox="1"/>
          <p:nvPr/>
        </p:nvSpPr>
        <p:spPr>
          <a:xfrm>
            <a:off x="1008847" y="25400318"/>
            <a:ext cx="10094340" cy="6186309"/>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Ten subjects performed consistent exercises while wearing  sensors:</a:t>
            </a:r>
          </a:p>
          <a:p>
            <a:pPr marL="1028700" lvl="1"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Flexdot</a:t>
            </a:r>
            <a:r>
              <a:rPr lang="en-US" sz="3600" dirty="0">
                <a:latin typeface="Times New Roman" panose="02020603050405020304" pitchFamily="18" charset="0"/>
                <a:cs typeface="Times New Roman" panose="02020603050405020304" pitchFamily="18" charset="0"/>
              </a:rPr>
              <a:t> electromyography (EMG) sensor (</a:t>
            </a:r>
            <a:r>
              <a:rPr lang="en-US" sz="3600" dirty="0" err="1">
                <a:latin typeface="Times New Roman" panose="02020603050405020304" pitchFamily="18" charset="0"/>
                <a:cs typeface="Times New Roman" panose="02020603050405020304" pitchFamily="18" charset="0"/>
              </a:rPr>
              <a:t>Dynofit</a:t>
            </a:r>
            <a:r>
              <a:rPr lang="en-US" sz="3600" dirty="0">
                <a:latin typeface="Times New Roman" panose="02020603050405020304" pitchFamily="18" charset="0"/>
                <a:cs typeface="Times New Roman" panose="02020603050405020304" pitchFamily="18" charset="0"/>
              </a:rPr>
              <a:t>, Inc.) on the bicep or Anterior Deltoid</a:t>
            </a:r>
          </a:p>
          <a:p>
            <a:pPr marL="1028700" lvl="1"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 Alpha, </a:t>
            </a:r>
            <a:r>
              <a:rPr lang="en-US" sz="3600" dirty="0" err="1">
                <a:latin typeface="Times New Roman" panose="02020603050405020304" pitchFamily="18" charset="0"/>
                <a:cs typeface="Times New Roman" panose="02020603050405020304" pitchFamily="18" charset="0"/>
              </a:rPr>
              <a:t>MioGlobal</a:t>
            </a:r>
            <a:r>
              <a:rPr lang="en-US" sz="3600" dirty="0">
                <a:latin typeface="Times New Roman" panose="02020603050405020304" pitchFamily="18" charset="0"/>
                <a:cs typeface="Times New Roman" panose="02020603050405020304" pitchFamily="18" charset="0"/>
              </a:rPr>
              <a:t>, Inc. – a wrist-worn heart rate monitor</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Thresholds for each of the games and muscles were regressed against : age, height, weight, max heart rate, and maximum voluntary contraction. </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Multiple linear regression was carried out using </a:t>
            </a:r>
            <a:r>
              <a:rPr lang="en-US" sz="3600" dirty="0" err="1">
                <a:latin typeface="Times New Roman" panose="02020603050405020304" pitchFamily="18" charset="0"/>
                <a:cs typeface="Times New Roman" panose="02020603050405020304" pitchFamily="18" charset="0"/>
              </a:rPr>
              <a:t>Matlab’s</a:t>
            </a:r>
            <a:r>
              <a:rPr lang="en-US" sz="3600" dirty="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regress</a:t>
            </a:r>
            <a:r>
              <a:rPr lang="en-US" sz="3600" dirty="0">
                <a:latin typeface="Times New Roman" panose="02020603050405020304" pitchFamily="18" charset="0"/>
                <a:cs typeface="Times New Roman" panose="02020603050405020304" pitchFamily="18" charset="0"/>
              </a:rPr>
              <a:t> function</a:t>
            </a:r>
          </a:p>
        </p:txBody>
      </p:sp>
      <p:sp>
        <p:nvSpPr>
          <p:cNvPr id="34" name="TextBox 33">
            <a:extLst>
              <a:ext uri="{FF2B5EF4-FFF2-40B4-BE49-F238E27FC236}">
                <a16:creationId xmlns:a16="http://schemas.microsoft.com/office/drawing/2014/main" id="{D191F66D-430B-5A4D-92A6-BD34592C3DF2}"/>
              </a:ext>
            </a:extLst>
          </p:cNvPr>
          <p:cNvSpPr txBox="1"/>
          <p:nvPr/>
        </p:nvSpPr>
        <p:spPr>
          <a:xfrm>
            <a:off x="29566315" y="18430859"/>
            <a:ext cx="9896549" cy="7017306"/>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Linear regression of EMG thresholds vs. age, weight, height, and max HR, yields on average 73% accuracy, according to goodness of fit R</a:t>
            </a:r>
            <a:r>
              <a:rPr lang="en-US" sz="3600" baseline="30000" dirty="0">
                <a:latin typeface="Times New Roman" panose="02020603050405020304" pitchFamily="18" charset="0"/>
                <a:cs typeface="Times New Roman" panose="02020603050405020304" pitchFamily="18" charset="0"/>
              </a:rPr>
              <a:t>2  </a:t>
            </a:r>
            <a:r>
              <a:rPr lang="en-US" sz="3600" dirty="0">
                <a:latin typeface="Times New Roman" panose="02020603050405020304" pitchFamily="18" charset="0"/>
                <a:cs typeface="Times New Roman" panose="02020603050405020304" pitchFamily="18" charset="0"/>
              </a:rPr>
              <a:t>metric (range of 0.38 – 1.00)</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Regressions for the anterior deltoid consistently outperformed those for the bicep thresholds.</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Regressions for the resistance exercises (bicep curls and military press) outperformed the punching exercise.</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When using thresholds derived from our model, the accuracy of EMG contraction detection across the test data was approximately 80%.</a:t>
            </a:r>
          </a:p>
          <a:p>
            <a:endParaRPr lang="en-US" dirty="0"/>
          </a:p>
        </p:txBody>
      </p:sp>
      <p:sp>
        <p:nvSpPr>
          <p:cNvPr id="16" name="Rounded Rectangle 15"/>
          <p:cNvSpPr/>
          <p:nvPr/>
        </p:nvSpPr>
        <p:spPr>
          <a:xfrm>
            <a:off x="28951237" y="6630838"/>
            <a:ext cx="10821190" cy="10565216"/>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0211105" y="14577618"/>
            <a:ext cx="9535922" cy="2343658"/>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Figure 2. </a:t>
            </a:r>
            <a:r>
              <a:rPr lang="en-US" sz="3600" dirty="0">
                <a:latin typeface="Times New Roman" panose="02020603050405020304" pitchFamily="18" charset="0"/>
                <a:cs typeface="Times New Roman" panose="02020603050405020304" pitchFamily="18" charset="0"/>
              </a:rPr>
              <a:t>Sample data when applying the thresh-olds predicted by our automated process to test data. Example of false positive and missed detections is shown.</a:t>
            </a:r>
          </a:p>
        </p:txBody>
      </p:sp>
      <p:pic>
        <p:nvPicPr>
          <p:cNvPr id="25" name="Picture 24">
            <a:extLst>
              <a:ext uri="{FF2B5EF4-FFF2-40B4-BE49-F238E27FC236}">
                <a16:creationId xmlns:a16="http://schemas.microsoft.com/office/drawing/2014/main" id="{82645EE1-BE4B-5A4B-A575-1F34BBDCD7AE}"/>
              </a:ext>
            </a:extLst>
          </p:cNvPr>
          <p:cNvPicPr>
            <a:picLocks noChangeAspect="1"/>
          </p:cNvPicPr>
          <p:nvPr/>
        </p:nvPicPr>
        <p:blipFill rotWithShape="1">
          <a:blip r:embed="rId5">
            <a:extLst>
              <a:ext uri="{28A0092B-C50C-407E-A947-70E740481C1C}">
                <a14:useLocalDpi xmlns:a14="http://schemas.microsoft.com/office/drawing/2010/main" val="0"/>
              </a:ext>
            </a:extLst>
          </a:blip>
          <a:srcRect l="3827" t="8115" r="20786"/>
          <a:stretch/>
        </p:blipFill>
        <p:spPr>
          <a:xfrm>
            <a:off x="29210000" y="7618446"/>
            <a:ext cx="10359228" cy="7071642"/>
          </a:xfrm>
          <a:prstGeom prst="rect">
            <a:avLst/>
          </a:prstGeom>
        </p:spPr>
      </p:pic>
    </p:spTree>
    <p:extLst>
      <p:ext uri="{BB962C8B-B14F-4D97-AF65-F5344CB8AC3E}">
        <p14:creationId xmlns:p14="http://schemas.microsoft.com/office/powerpoint/2010/main" val="42635223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337</TotalTime>
  <Words>553</Words>
  <Application>Microsoft Macintosh PowerPoint</Application>
  <PresentationFormat>Custom</PresentationFormat>
  <Paragraphs>61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Cal State 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Won, Deborah S.</dc:creator>
  <cp:lastModifiedBy>Garcia, Abigail</cp:lastModifiedBy>
  <cp:revision>43</cp:revision>
  <dcterms:created xsi:type="dcterms:W3CDTF">2019-09-30T00:22:26Z</dcterms:created>
  <dcterms:modified xsi:type="dcterms:W3CDTF">2019-10-03T00:46:11Z</dcterms:modified>
</cp:coreProperties>
</file>